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62" r:id="rId2"/>
    <p:sldId id="326" r:id="rId3"/>
    <p:sldId id="331" r:id="rId4"/>
    <p:sldId id="308" r:id="rId5"/>
    <p:sldId id="336" r:id="rId6"/>
    <p:sldId id="353" r:id="rId7"/>
    <p:sldId id="335" r:id="rId8"/>
    <p:sldId id="337" r:id="rId9"/>
    <p:sldId id="351" r:id="rId10"/>
    <p:sldId id="348" r:id="rId11"/>
    <p:sldId id="342" r:id="rId12"/>
    <p:sldId id="343" r:id="rId13"/>
    <p:sldId id="344" r:id="rId14"/>
    <p:sldId id="345" r:id="rId15"/>
    <p:sldId id="346" r:id="rId16"/>
    <p:sldId id="347" r:id="rId17"/>
    <p:sldId id="321" r:id="rId18"/>
    <p:sldId id="352" r:id="rId19"/>
    <p:sldId id="349" r:id="rId20"/>
    <p:sldId id="312" r:id="rId21"/>
    <p:sldId id="339" r:id="rId22"/>
    <p:sldId id="338" r:id="rId23"/>
    <p:sldId id="340" r:id="rId24"/>
    <p:sldId id="341" r:id="rId25"/>
    <p:sldId id="270" r:id="rId26"/>
    <p:sldId id="267" r:id="rId27"/>
    <p:sldId id="333" r:id="rId28"/>
    <p:sldId id="354" r:id="rId29"/>
    <p:sldId id="334" r:id="rId30"/>
    <p:sldId id="323" r:id="rId31"/>
    <p:sldId id="276" r:id="rId32"/>
    <p:sldId id="281" r:id="rId33"/>
    <p:sldId id="325" r:id="rId34"/>
    <p:sldId id="330" r:id="rId35"/>
    <p:sldId id="394" r:id="rId36"/>
    <p:sldId id="395" r:id="rId37"/>
    <p:sldId id="396" r:id="rId38"/>
    <p:sldId id="397" r:id="rId39"/>
    <p:sldId id="398" r:id="rId40"/>
    <p:sldId id="355" r:id="rId41"/>
    <p:sldId id="414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ebula" initials="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2C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002" y="-72"/>
      </p:cViewPr>
      <p:guideLst>
        <p:guide orient="horz" pos="4039"/>
        <p:guide pos="2880"/>
        <p:guide pos="7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75652D-1E38-4ED9-9516-B5DC64F5627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B7B95F-3D0E-4570-B8BD-2098AE4EC187}">
      <dgm:prSet phldrT="[Text]" custT="1"/>
      <dgm:spPr/>
      <dgm:t>
        <a:bodyPr/>
        <a:lstStyle/>
        <a:p>
          <a:r>
            <a:rPr lang="en-US" sz="2000" dirty="0" smtClean="0"/>
            <a:t>Clean Data</a:t>
          </a:r>
          <a:endParaRPr lang="en-US" sz="2000" dirty="0"/>
        </a:p>
      </dgm:t>
    </dgm:pt>
    <dgm:pt modelId="{C2C1C268-AC20-495A-9138-50CBF33318E4}" type="parTrans" cxnId="{C98400AF-3C33-45E5-9E17-6D42B1534083}">
      <dgm:prSet/>
      <dgm:spPr/>
      <dgm:t>
        <a:bodyPr/>
        <a:lstStyle/>
        <a:p>
          <a:endParaRPr lang="en-US"/>
        </a:p>
      </dgm:t>
    </dgm:pt>
    <dgm:pt modelId="{5BA7D2C2-19C8-43D3-946F-77B490922D51}" type="sibTrans" cxnId="{C98400AF-3C33-45E5-9E17-6D42B1534083}">
      <dgm:prSet/>
      <dgm:spPr/>
      <dgm:t>
        <a:bodyPr/>
        <a:lstStyle/>
        <a:p>
          <a:endParaRPr lang="en-US"/>
        </a:p>
      </dgm:t>
    </dgm:pt>
    <dgm:pt modelId="{4DEDC829-9430-4FF6-9ABA-F44B12AAB7CD}">
      <dgm:prSet custT="1"/>
      <dgm:spPr/>
      <dgm:t>
        <a:bodyPr/>
        <a:lstStyle/>
        <a:p>
          <a:r>
            <a:rPr lang="en-US" sz="1500" dirty="0" smtClean="0"/>
            <a:t>Check format</a:t>
          </a:r>
        </a:p>
      </dgm:t>
    </dgm:pt>
    <dgm:pt modelId="{DCF53BE6-0DC2-4BD4-9161-20FC4DA29081}" type="parTrans" cxnId="{77ED74D5-0C2F-4F29-A80A-857ABFFA7B01}">
      <dgm:prSet/>
      <dgm:spPr/>
      <dgm:t>
        <a:bodyPr/>
        <a:lstStyle/>
        <a:p>
          <a:endParaRPr lang="en-US"/>
        </a:p>
      </dgm:t>
    </dgm:pt>
    <dgm:pt modelId="{BBE05031-7541-4586-926F-DD65F6C52F40}" type="sibTrans" cxnId="{77ED74D5-0C2F-4F29-A80A-857ABFFA7B01}">
      <dgm:prSet/>
      <dgm:spPr/>
      <dgm:t>
        <a:bodyPr/>
        <a:lstStyle/>
        <a:p>
          <a:endParaRPr lang="en-US"/>
        </a:p>
      </dgm:t>
    </dgm:pt>
    <dgm:pt modelId="{AE4F5D38-5A03-4217-B1B6-B86E1FFD8BD6}">
      <dgm:prSet custT="1"/>
      <dgm:spPr/>
      <dgm:t>
        <a:bodyPr/>
        <a:lstStyle/>
        <a:p>
          <a:r>
            <a:rPr lang="en-US" sz="1500" dirty="0" smtClean="0"/>
            <a:t>Check definitions with expert group</a:t>
          </a:r>
        </a:p>
      </dgm:t>
    </dgm:pt>
    <dgm:pt modelId="{E2455688-BB09-469C-953C-5AB9CB85CDF7}" type="parTrans" cxnId="{597C2B94-6278-485A-9700-9B8B9EC38AE9}">
      <dgm:prSet/>
      <dgm:spPr/>
      <dgm:t>
        <a:bodyPr/>
        <a:lstStyle/>
        <a:p>
          <a:endParaRPr lang="en-US"/>
        </a:p>
      </dgm:t>
    </dgm:pt>
    <dgm:pt modelId="{9F40930B-AED0-4138-A64F-8D6A36248834}" type="sibTrans" cxnId="{597C2B94-6278-485A-9700-9B8B9EC38AE9}">
      <dgm:prSet/>
      <dgm:spPr/>
      <dgm:t>
        <a:bodyPr/>
        <a:lstStyle/>
        <a:p>
          <a:endParaRPr lang="en-US"/>
        </a:p>
      </dgm:t>
    </dgm:pt>
    <dgm:pt modelId="{B00A18F0-CE3F-4099-B553-E6F322D8D36A}">
      <dgm:prSet custT="1"/>
      <dgm:spPr/>
      <dgm:t>
        <a:bodyPr/>
        <a:lstStyle/>
        <a:p>
          <a:r>
            <a:rPr lang="en-US" sz="1500" dirty="0" smtClean="0"/>
            <a:t>Clean as necessary</a:t>
          </a:r>
        </a:p>
      </dgm:t>
    </dgm:pt>
    <dgm:pt modelId="{BD5191A6-95FF-40BC-8717-9DBF11E439A8}" type="parTrans" cxnId="{4E521105-65F2-4560-B13C-8E5410109FD4}">
      <dgm:prSet/>
      <dgm:spPr/>
      <dgm:t>
        <a:bodyPr/>
        <a:lstStyle/>
        <a:p>
          <a:endParaRPr lang="en-US"/>
        </a:p>
      </dgm:t>
    </dgm:pt>
    <dgm:pt modelId="{409EBDBF-D812-4A72-9F9E-463F481EAAE3}" type="sibTrans" cxnId="{4E521105-65F2-4560-B13C-8E5410109FD4}">
      <dgm:prSet/>
      <dgm:spPr/>
      <dgm:t>
        <a:bodyPr/>
        <a:lstStyle/>
        <a:p>
          <a:endParaRPr lang="en-US"/>
        </a:p>
      </dgm:t>
    </dgm:pt>
    <dgm:pt modelId="{917BCAF4-B688-4C19-AE94-151A6EDAFC39}">
      <dgm:prSet custT="1"/>
      <dgm:spPr/>
      <dgm:t>
        <a:bodyPr/>
        <a:lstStyle/>
        <a:p>
          <a:r>
            <a:rPr lang="en-US" sz="2000" dirty="0" smtClean="0"/>
            <a:t>Load Data</a:t>
          </a:r>
        </a:p>
      </dgm:t>
    </dgm:pt>
    <dgm:pt modelId="{8A80E66F-95E5-42B1-A7C6-41E3368BE328}" type="parTrans" cxnId="{9BCCFDEA-C953-4C3A-80B7-8C9A92BEFF37}">
      <dgm:prSet/>
      <dgm:spPr/>
      <dgm:t>
        <a:bodyPr/>
        <a:lstStyle/>
        <a:p>
          <a:endParaRPr lang="en-US"/>
        </a:p>
      </dgm:t>
    </dgm:pt>
    <dgm:pt modelId="{51E933E2-416F-4194-961D-5174294A38A1}" type="sibTrans" cxnId="{9BCCFDEA-C953-4C3A-80B7-8C9A92BEFF37}">
      <dgm:prSet/>
      <dgm:spPr/>
      <dgm:t>
        <a:bodyPr/>
        <a:lstStyle/>
        <a:p>
          <a:endParaRPr lang="en-US"/>
        </a:p>
      </dgm:t>
    </dgm:pt>
    <dgm:pt modelId="{86DB1A72-1BDE-4C97-9B6D-400E958F0B49}">
      <dgm:prSet custT="1"/>
      <dgm:spPr/>
      <dgm:t>
        <a:bodyPr/>
        <a:lstStyle/>
        <a:p>
          <a:r>
            <a:rPr lang="en-US" sz="1500" smtClean="0"/>
            <a:t>Explore in STATA or other general programs</a:t>
          </a:r>
          <a:endParaRPr lang="en-US" sz="1500" dirty="0" smtClean="0"/>
        </a:p>
      </dgm:t>
    </dgm:pt>
    <dgm:pt modelId="{7E76FC0F-9AAB-4DC8-9A32-29466769652A}" type="parTrans" cxnId="{311A8DF7-429D-4E30-903C-C4E423B87325}">
      <dgm:prSet/>
      <dgm:spPr/>
      <dgm:t>
        <a:bodyPr/>
        <a:lstStyle/>
        <a:p>
          <a:endParaRPr lang="en-US"/>
        </a:p>
      </dgm:t>
    </dgm:pt>
    <dgm:pt modelId="{3E2F37AE-3AE5-4C4D-98FC-64629491155D}" type="sibTrans" cxnId="{311A8DF7-429D-4E30-903C-C4E423B87325}">
      <dgm:prSet/>
      <dgm:spPr/>
      <dgm:t>
        <a:bodyPr/>
        <a:lstStyle/>
        <a:p>
          <a:endParaRPr lang="en-US"/>
        </a:p>
      </dgm:t>
    </dgm:pt>
    <dgm:pt modelId="{569AE424-7CAB-49EB-9B90-B13E30F6E3EC}">
      <dgm:prSet custT="1"/>
      <dgm:spPr/>
      <dgm:t>
        <a:bodyPr/>
        <a:lstStyle/>
        <a:p>
          <a:r>
            <a:rPr lang="en-US" sz="1500" dirty="0" smtClean="0"/>
            <a:t>Explore in </a:t>
          </a:r>
          <a:r>
            <a:rPr lang="en-US" sz="1500" dirty="0" err="1" smtClean="0"/>
            <a:t>DisMod</a:t>
          </a:r>
          <a:r>
            <a:rPr lang="en-US" sz="1500" dirty="0" smtClean="0"/>
            <a:t> III</a:t>
          </a:r>
        </a:p>
      </dgm:t>
    </dgm:pt>
    <dgm:pt modelId="{56DA8154-39CF-45D7-8B80-91FB6242DBDB}" type="parTrans" cxnId="{848627FE-1187-4C92-BF95-227A7262F225}">
      <dgm:prSet/>
      <dgm:spPr/>
      <dgm:t>
        <a:bodyPr/>
        <a:lstStyle/>
        <a:p>
          <a:endParaRPr lang="en-US"/>
        </a:p>
      </dgm:t>
    </dgm:pt>
    <dgm:pt modelId="{C10F0A42-DE9A-4D54-90C1-D993C1CBCCF9}" type="sibTrans" cxnId="{848627FE-1187-4C92-BF95-227A7262F225}">
      <dgm:prSet/>
      <dgm:spPr/>
      <dgm:t>
        <a:bodyPr/>
        <a:lstStyle/>
        <a:p>
          <a:endParaRPr lang="en-US"/>
        </a:p>
      </dgm:t>
    </dgm:pt>
    <dgm:pt modelId="{A475CCDC-1BE1-4834-B2D2-5572A269F2D7}">
      <dgm:prSet custT="1"/>
      <dgm:spPr/>
      <dgm:t>
        <a:bodyPr/>
        <a:lstStyle/>
        <a:p>
          <a:r>
            <a:rPr lang="en-US" sz="2000" dirty="0" smtClean="0"/>
            <a:t>Analyze Data</a:t>
          </a:r>
        </a:p>
      </dgm:t>
    </dgm:pt>
    <dgm:pt modelId="{5A6348B4-1B91-4FF0-BBF1-66B89DDC1131}" type="parTrans" cxnId="{36DD6AB4-7304-4270-BA55-2675806AEEEB}">
      <dgm:prSet/>
      <dgm:spPr/>
      <dgm:t>
        <a:bodyPr/>
        <a:lstStyle/>
        <a:p>
          <a:endParaRPr lang="en-US"/>
        </a:p>
      </dgm:t>
    </dgm:pt>
    <dgm:pt modelId="{62D7A216-D715-4377-A007-26607638AC34}" type="sibTrans" cxnId="{36DD6AB4-7304-4270-BA55-2675806AEEEB}">
      <dgm:prSet/>
      <dgm:spPr/>
      <dgm:t>
        <a:bodyPr/>
        <a:lstStyle/>
        <a:p>
          <a:endParaRPr lang="en-US"/>
        </a:p>
      </dgm:t>
    </dgm:pt>
    <dgm:pt modelId="{55BCEDB8-5631-45A5-9693-74B8954FEC5C}">
      <dgm:prSet custT="1"/>
      <dgm:spPr/>
      <dgm:t>
        <a:bodyPr/>
        <a:lstStyle/>
        <a:p>
          <a:r>
            <a:rPr lang="en-US" sz="1500" dirty="0" smtClean="0"/>
            <a:t>Run Data</a:t>
          </a:r>
        </a:p>
      </dgm:t>
    </dgm:pt>
    <dgm:pt modelId="{8E0AE0A3-6629-4988-B077-CC6696ED521A}" type="parTrans" cxnId="{FD5127FC-8075-4309-8013-E06A1E0D3050}">
      <dgm:prSet/>
      <dgm:spPr/>
      <dgm:t>
        <a:bodyPr/>
        <a:lstStyle/>
        <a:p>
          <a:endParaRPr lang="en-US"/>
        </a:p>
      </dgm:t>
    </dgm:pt>
    <dgm:pt modelId="{78CA8193-4584-4C8F-8BB7-8CE5C52A62C3}" type="sibTrans" cxnId="{FD5127FC-8075-4309-8013-E06A1E0D3050}">
      <dgm:prSet/>
      <dgm:spPr/>
      <dgm:t>
        <a:bodyPr/>
        <a:lstStyle/>
        <a:p>
          <a:endParaRPr lang="en-US"/>
        </a:p>
      </dgm:t>
    </dgm:pt>
    <dgm:pt modelId="{3B060F1E-0D97-45CC-87B9-44460A504755}">
      <dgm:prSet custT="1"/>
      <dgm:spPr/>
      <dgm:t>
        <a:bodyPr/>
        <a:lstStyle/>
        <a:p>
          <a:r>
            <a:rPr lang="en-US" sz="1500" dirty="0" smtClean="0"/>
            <a:t>Adjust Expert Priors, adjust covariates</a:t>
          </a:r>
        </a:p>
      </dgm:t>
    </dgm:pt>
    <dgm:pt modelId="{D1FA073D-FDF5-40F3-B744-0635CB5D4390}" type="parTrans" cxnId="{59B74D07-FA41-4407-A66B-CA855D2DE432}">
      <dgm:prSet/>
      <dgm:spPr/>
      <dgm:t>
        <a:bodyPr/>
        <a:lstStyle/>
        <a:p>
          <a:endParaRPr lang="en-US"/>
        </a:p>
      </dgm:t>
    </dgm:pt>
    <dgm:pt modelId="{999155CA-46FC-48FE-AC93-C2E3549C89A5}" type="sibTrans" cxnId="{59B74D07-FA41-4407-A66B-CA855D2DE432}">
      <dgm:prSet/>
      <dgm:spPr/>
      <dgm:t>
        <a:bodyPr/>
        <a:lstStyle/>
        <a:p>
          <a:endParaRPr lang="en-US"/>
        </a:p>
      </dgm:t>
    </dgm:pt>
    <dgm:pt modelId="{B9BCA767-44AC-45C8-9EAC-42B35C4FD4C2}">
      <dgm:prSet custT="1"/>
      <dgm:spPr/>
      <dgm:t>
        <a:bodyPr/>
        <a:lstStyle/>
        <a:p>
          <a:r>
            <a:rPr lang="en-US" sz="1500" smtClean="0"/>
            <a:t>Discuss with Expert Groups</a:t>
          </a:r>
          <a:endParaRPr lang="en-US" sz="1500" dirty="0" smtClean="0"/>
        </a:p>
      </dgm:t>
    </dgm:pt>
    <dgm:pt modelId="{5B7BE1C3-0072-49CE-B250-7713749F0F7A}" type="parTrans" cxnId="{B00A28EE-91D3-46F1-B33F-B05404D4C231}">
      <dgm:prSet/>
      <dgm:spPr/>
      <dgm:t>
        <a:bodyPr/>
        <a:lstStyle/>
        <a:p>
          <a:endParaRPr lang="en-US"/>
        </a:p>
      </dgm:t>
    </dgm:pt>
    <dgm:pt modelId="{455C9B8F-5B64-4ADC-BB19-96E59A74DFB9}" type="sibTrans" cxnId="{B00A28EE-91D3-46F1-B33F-B05404D4C231}">
      <dgm:prSet/>
      <dgm:spPr/>
      <dgm:t>
        <a:bodyPr/>
        <a:lstStyle/>
        <a:p>
          <a:endParaRPr lang="en-US"/>
        </a:p>
      </dgm:t>
    </dgm:pt>
    <dgm:pt modelId="{D3793F3E-CF0C-4783-B9FD-D5F53A7BB68F}">
      <dgm:prSet custT="1"/>
      <dgm:spPr/>
      <dgm:t>
        <a:bodyPr/>
        <a:lstStyle/>
        <a:p>
          <a:r>
            <a:rPr lang="en-US" sz="1500" dirty="0" smtClean="0"/>
            <a:t>Repeat as necessary</a:t>
          </a:r>
        </a:p>
      </dgm:t>
    </dgm:pt>
    <dgm:pt modelId="{DFB178A7-AAB6-4492-999B-976C9CDFBBDF}" type="parTrans" cxnId="{6B197DEF-5628-4005-B8A6-38C12736A409}">
      <dgm:prSet/>
      <dgm:spPr/>
      <dgm:t>
        <a:bodyPr/>
        <a:lstStyle/>
        <a:p>
          <a:endParaRPr lang="en-US"/>
        </a:p>
      </dgm:t>
    </dgm:pt>
    <dgm:pt modelId="{294F4569-95D6-4393-8879-B14207851049}" type="sibTrans" cxnId="{6B197DEF-5628-4005-B8A6-38C12736A409}">
      <dgm:prSet/>
      <dgm:spPr/>
      <dgm:t>
        <a:bodyPr/>
        <a:lstStyle/>
        <a:p>
          <a:endParaRPr lang="en-US"/>
        </a:p>
      </dgm:t>
    </dgm:pt>
    <dgm:pt modelId="{44F0E877-18C4-4976-9E2F-2D921D9C3B01}">
      <dgm:prSet custT="1"/>
      <dgm:spPr/>
      <dgm:t>
        <a:bodyPr/>
        <a:lstStyle/>
        <a:p>
          <a:r>
            <a:rPr lang="en-US" sz="2000" dirty="0" smtClean="0"/>
            <a:t>Output Data</a:t>
          </a:r>
        </a:p>
      </dgm:t>
    </dgm:pt>
    <dgm:pt modelId="{B40941AE-43A5-43D2-A354-135936CAD621}" type="parTrans" cxnId="{FC78C48C-7624-4293-A31C-D0D5611CB1CE}">
      <dgm:prSet/>
      <dgm:spPr/>
      <dgm:t>
        <a:bodyPr/>
        <a:lstStyle/>
        <a:p>
          <a:endParaRPr lang="en-US"/>
        </a:p>
      </dgm:t>
    </dgm:pt>
    <dgm:pt modelId="{8E305999-0FFF-47FB-9EDC-591F9CF9FFFF}" type="sibTrans" cxnId="{FC78C48C-7624-4293-A31C-D0D5611CB1CE}">
      <dgm:prSet/>
      <dgm:spPr/>
      <dgm:t>
        <a:bodyPr/>
        <a:lstStyle/>
        <a:p>
          <a:endParaRPr lang="en-US"/>
        </a:p>
      </dgm:t>
    </dgm:pt>
    <dgm:pt modelId="{E4A82906-8100-4C3A-8473-A4286268D047}">
      <dgm:prSet/>
      <dgm:spPr/>
      <dgm:t>
        <a:bodyPr/>
        <a:lstStyle/>
        <a:p>
          <a:r>
            <a:rPr lang="en-US" dirty="0" smtClean="0"/>
            <a:t>Graphs, tables, STATA</a:t>
          </a:r>
        </a:p>
      </dgm:t>
    </dgm:pt>
    <dgm:pt modelId="{767C636E-0A73-4627-910F-04A311B2E62B}" type="parTrans" cxnId="{281BE22C-BF29-462A-BD7A-851D9A97BC3F}">
      <dgm:prSet/>
      <dgm:spPr/>
      <dgm:t>
        <a:bodyPr/>
        <a:lstStyle/>
        <a:p>
          <a:endParaRPr lang="en-US"/>
        </a:p>
      </dgm:t>
    </dgm:pt>
    <dgm:pt modelId="{86AFE4B5-208E-4153-BABE-1E40D9BEBA0F}" type="sibTrans" cxnId="{281BE22C-BF29-462A-BD7A-851D9A97BC3F}">
      <dgm:prSet/>
      <dgm:spPr/>
      <dgm:t>
        <a:bodyPr/>
        <a:lstStyle/>
        <a:p>
          <a:endParaRPr lang="en-US"/>
        </a:p>
      </dgm:t>
    </dgm:pt>
    <dgm:pt modelId="{F469E30A-36D1-4894-B5EA-2E5F3F5E1C55}">
      <dgm:prSet custT="1"/>
      <dgm:spPr/>
      <dgm:t>
        <a:bodyPr/>
        <a:lstStyle/>
        <a:p>
          <a:r>
            <a:rPr lang="en-US" sz="1500" dirty="0" smtClean="0"/>
            <a:t>Check definitions in original data source</a:t>
          </a:r>
        </a:p>
      </dgm:t>
    </dgm:pt>
    <dgm:pt modelId="{DB30135F-75FE-4F0E-A10A-9A7AA055C572}" type="parTrans" cxnId="{246B9899-F5FA-4A88-AC4A-C15DBE76FE61}">
      <dgm:prSet/>
      <dgm:spPr/>
    </dgm:pt>
    <dgm:pt modelId="{9DC46D46-B42A-4958-A745-D9D767AE95FC}" type="sibTrans" cxnId="{246B9899-F5FA-4A88-AC4A-C15DBE76FE61}">
      <dgm:prSet/>
      <dgm:spPr/>
    </dgm:pt>
    <dgm:pt modelId="{3B127831-9846-4A37-91F8-8091D68B49CB}">
      <dgm:prSet custT="1"/>
      <dgm:spPr/>
      <dgm:t>
        <a:bodyPr/>
        <a:lstStyle/>
        <a:p>
          <a:r>
            <a:rPr lang="en-US" sz="1500" dirty="0" smtClean="0"/>
            <a:t>Incorporate additional data if necessary</a:t>
          </a:r>
        </a:p>
      </dgm:t>
    </dgm:pt>
    <dgm:pt modelId="{21652C1C-8D35-4B27-8F91-D6852A199955}" type="parTrans" cxnId="{8E81C754-7CA1-470C-9AC7-A489D366CE4F}">
      <dgm:prSet/>
      <dgm:spPr/>
    </dgm:pt>
    <dgm:pt modelId="{E3F85179-F35C-4F3E-82CE-9E0189D6DC87}" type="sibTrans" cxnId="{8E81C754-7CA1-470C-9AC7-A489D366CE4F}">
      <dgm:prSet/>
      <dgm:spPr/>
    </dgm:pt>
    <dgm:pt modelId="{C0FB1E1A-109E-4D7C-A825-8B5EDCABDA20}">
      <dgm:prSet/>
      <dgm:spPr/>
      <dgm:t>
        <a:bodyPr/>
        <a:lstStyle/>
        <a:p>
          <a:r>
            <a:rPr lang="en-US" dirty="0" smtClean="0"/>
            <a:t>Validation of results with other sources</a:t>
          </a:r>
          <a:endParaRPr lang="en-US" dirty="0"/>
        </a:p>
      </dgm:t>
    </dgm:pt>
    <dgm:pt modelId="{CB76D8D5-CBB5-4E4D-975D-AD89D57DD362}" type="parTrans" cxnId="{B55A0E8A-9058-4BD9-B9FF-930CD5052336}">
      <dgm:prSet/>
      <dgm:spPr/>
    </dgm:pt>
    <dgm:pt modelId="{4B0EA78B-29DD-4BEA-ACC8-9235AB58E685}" type="sibTrans" cxnId="{B55A0E8A-9058-4BD9-B9FF-930CD5052336}">
      <dgm:prSet/>
      <dgm:spPr/>
    </dgm:pt>
    <dgm:pt modelId="{5DAC7ACE-9A9B-47C8-BA70-4218368216BB}">
      <dgm:prSet/>
      <dgm:spPr/>
      <dgm:t>
        <a:bodyPr/>
        <a:lstStyle/>
        <a:p>
          <a:r>
            <a:rPr lang="en-US" dirty="0" smtClean="0"/>
            <a:t>Share results with expert groups</a:t>
          </a:r>
          <a:endParaRPr lang="en-US" dirty="0"/>
        </a:p>
      </dgm:t>
    </dgm:pt>
    <dgm:pt modelId="{65FFC9B8-616B-44A1-9821-5084A3D48984}" type="parTrans" cxnId="{91B1D7D8-DA97-4B9E-841F-767F9D0F2A22}">
      <dgm:prSet/>
      <dgm:spPr/>
    </dgm:pt>
    <dgm:pt modelId="{F1E7EFB1-CE1C-4546-AF61-1B1224542E0C}" type="sibTrans" cxnId="{91B1D7D8-DA97-4B9E-841F-767F9D0F2A22}">
      <dgm:prSet/>
      <dgm:spPr/>
    </dgm:pt>
    <dgm:pt modelId="{FF8B4368-C3B4-4266-BFDB-5968317A6ADA}" type="pres">
      <dgm:prSet presAssocID="{4A75652D-1E38-4ED9-9516-B5DC64F5627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55FAFB-F341-48BB-A4E4-E237D98CCC62}" type="pres">
      <dgm:prSet presAssocID="{99B7B95F-3D0E-4570-B8BD-2098AE4EC187}" presName="composite" presStyleCnt="0"/>
      <dgm:spPr/>
    </dgm:pt>
    <dgm:pt modelId="{F4F9579F-353C-4D89-9296-E399D6ACDD52}" type="pres">
      <dgm:prSet presAssocID="{99B7B95F-3D0E-4570-B8BD-2098AE4EC18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34A6AB-9C94-40FE-9F4B-2CB4916CF7C2}" type="pres">
      <dgm:prSet presAssocID="{99B7B95F-3D0E-4570-B8BD-2098AE4EC18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8205F-E44B-4171-B253-436EB137E9F2}" type="pres">
      <dgm:prSet presAssocID="{5BA7D2C2-19C8-43D3-946F-77B490922D51}" presName="sp" presStyleCnt="0"/>
      <dgm:spPr/>
    </dgm:pt>
    <dgm:pt modelId="{B634CEB6-F0D5-4919-B967-8302EFAA8E7F}" type="pres">
      <dgm:prSet presAssocID="{917BCAF4-B688-4C19-AE94-151A6EDAFC39}" presName="composite" presStyleCnt="0"/>
      <dgm:spPr/>
    </dgm:pt>
    <dgm:pt modelId="{B7694BEE-D8A8-4F18-8F79-7A07FCDC2AD8}" type="pres">
      <dgm:prSet presAssocID="{917BCAF4-B688-4C19-AE94-151A6EDAFC39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8AE7C9-42C1-4BB3-B134-BC186EB0C1FC}" type="pres">
      <dgm:prSet presAssocID="{917BCAF4-B688-4C19-AE94-151A6EDAFC3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C3342-B946-4CF6-965A-4EE9A5881FA5}" type="pres">
      <dgm:prSet presAssocID="{51E933E2-416F-4194-961D-5174294A38A1}" presName="sp" presStyleCnt="0"/>
      <dgm:spPr/>
    </dgm:pt>
    <dgm:pt modelId="{B3109DAE-FBB4-4136-93DB-7084668C59AB}" type="pres">
      <dgm:prSet presAssocID="{A475CCDC-1BE1-4834-B2D2-5572A269F2D7}" presName="composite" presStyleCnt="0"/>
      <dgm:spPr/>
    </dgm:pt>
    <dgm:pt modelId="{BCED663B-768F-401E-9985-B9E518C1EDEA}" type="pres">
      <dgm:prSet presAssocID="{A475CCDC-1BE1-4834-B2D2-5572A269F2D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0400F7-AA53-480F-826E-CC4F2547AC6D}" type="pres">
      <dgm:prSet presAssocID="{A475CCDC-1BE1-4834-B2D2-5572A269F2D7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A8C92F-26FE-47E6-ADD8-537C7494DA0F}" type="pres">
      <dgm:prSet presAssocID="{62D7A216-D715-4377-A007-26607638AC34}" presName="sp" presStyleCnt="0"/>
      <dgm:spPr/>
    </dgm:pt>
    <dgm:pt modelId="{CD37E1F5-CC52-4801-B84F-37DC32CC1700}" type="pres">
      <dgm:prSet presAssocID="{44F0E877-18C4-4976-9E2F-2D921D9C3B01}" presName="composite" presStyleCnt="0"/>
      <dgm:spPr/>
    </dgm:pt>
    <dgm:pt modelId="{AF434F0C-F9FD-4192-9997-E083EE1BD480}" type="pres">
      <dgm:prSet presAssocID="{44F0E877-18C4-4976-9E2F-2D921D9C3B0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ECC190-8659-4087-98DB-1C03D245462E}" type="pres">
      <dgm:prSet presAssocID="{44F0E877-18C4-4976-9E2F-2D921D9C3B0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1A8DF7-429D-4E30-903C-C4E423B87325}" srcId="{917BCAF4-B688-4C19-AE94-151A6EDAFC39}" destId="{86DB1A72-1BDE-4C97-9B6D-400E958F0B49}" srcOrd="0" destOrd="0" parTransId="{7E76FC0F-9AAB-4DC8-9A32-29466769652A}" sibTransId="{3E2F37AE-3AE5-4C4D-98FC-64629491155D}"/>
    <dgm:cxn modelId="{0FF3FA4E-AF09-4517-81E0-D37B683C6352}" type="presOf" srcId="{D3793F3E-CF0C-4783-B9FD-D5F53A7BB68F}" destId="{450400F7-AA53-480F-826E-CC4F2547AC6D}" srcOrd="0" destOrd="3" presId="urn:microsoft.com/office/officeart/2005/8/layout/chevron2"/>
    <dgm:cxn modelId="{597C2B94-6278-485A-9700-9B8B9EC38AE9}" srcId="{99B7B95F-3D0E-4570-B8BD-2098AE4EC187}" destId="{AE4F5D38-5A03-4217-B1B6-B86E1FFD8BD6}" srcOrd="1" destOrd="0" parTransId="{E2455688-BB09-469C-953C-5AB9CB85CDF7}" sibTransId="{9F40930B-AED0-4138-A64F-8D6A36248834}"/>
    <dgm:cxn modelId="{B55A0E8A-9058-4BD9-B9FF-930CD5052336}" srcId="{44F0E877-18C4-4976-9E2F-2D921D9C3B01}" destId="{C0FB1E1A-109E-4D7C-A825-8B5EDCABDA20}" srcOrd="1" destOrd="0" parTransId="{CB76D8D5-CBB5-4E4D-975D-AD89D57DD362}" sibTransId="{4B0EA78B-29DD-4BEA-ACC8-9235AB58E685}"/>
    <dgm:cxn modelId="{6B82BB89-CAF8-4D5F-9D61-972B5956F3FB}" type="presOf" srcId="{44F0E877-18C4-4976-9E2F-2D921D9C3B01}" destId="{AF434F0C-F9FD-4192-9997-E083EE1BD480}" srcOrd="0" destOrd="0" presId="urn:microsoft.com/office/officeart/2005/8/layout/chevron2"/>
    <dgm:cxn modelId="{246B9899-F5FA-4A88-AC4A-C15DBE76FE61}" srcId="{99B7B95F-3D0E-4570-B8BD-2098AE4EC187}" destId="{F469E30A-36D1-4894-B5EA-2E5F3F5E1C55}" srcOrd="2" destOrd="0" parTransId="{DB30135F-75FE-4F0E-A10A-9A7AA055C572}" sibTransId="{9DC46D46-B42A-4958-A745-D9D767AE95FC}"/>
    <dgm:cxn modelId="{8E81C754-7CA1-470C-9AC7-A489D366CE4F}" srcId="{917BCAF4-B688-4C19-AE94-151A6EDAFC39}" destId="{3B127831-9846-4A37-91F8-8091D68B49CB}" srcOrd="2" destOrd="0" parTransId="{21652C1C-8D35-4B27-8F91-D6852A199955}" sibTransId="{E3F85179-F35C-4F3E-82CE-9E0189D6DC87}"/>
    <dgm:cxn modelId="{59B74D07-FA41-4407-A66B-CA855D2DE432}" srcId="{A475CCDC-1BE1-4834-B2D2-5572A269F2D7}" destId="{3B060F1E-0D97-45CC-87B9-44460A504755}" srcOrd="1" destOrd="0" parTransId="{D1FA073D-FDF5-40F3-B744-0635CB5D4390}" sibTransId="{999155CA-46FC-48FE-AC93-C2E3549C89A5}"/>
    <dgm:cxn modelId="{91B1D7D8-DA97-4B9E-841F-767F9D0F2A22}" srcId="{44F0E877-18C4-4976-9E2F-2D921D9C3B01}" destId="{5DAC7ACE-9A9B-47C8-BA70-4218368216BB}" srcOrd="2" destOrd="0" parTransId="{65FFC9B8-616B-44A1-9821-5084A3D48984}" sibTransId="{F1E7EFB1-CE1C-4546-AF61-1B1224542E0C}"/>
    <dgm:cxn modelId="{36DD6AB4-7304-4270-BA55-2675806AEEEB}" srcId="{4A75652D-1E38-4ED9-9516-B5DC64F56272}" destId="{A475CCDC-1BE1-4834-B2D2-5572A269F2D7}" srcOrd="2" destOrd="0" parTransId="{5A6348B4-1B91-4FF0-BBF1-66B89DDC1131}" sibTransId="{62D7A216-D715-4377-A007-26607638AC34}"/>
    <dgm:cxn modelId="{CB58111C-7386-4DBA-A5DB-5F2CE015E2CA}" type="presOf" srcId="{C0FB1E1A-109E-4D7C-A825-8B5EDCABDA20}" destId="{9EECC190-8659-4087-98DB-1C03D245462E}" srcOrd="0" destOrd="1" presId="urn:microsoft.com/office/officeart/2005/8/layout/chevron2"/>
    <dgm:cxn modelId="{C98400AF-3C33-45E5-9E17-6D42B1534083}" srcId="{4A75652D-1E38-4ED9-9516-B5DC64F56272}" destId="{99B7B95F-3D0E-4570-B8BD-2098AE4EC187}" srcOrd="0" destOrd="0" parTransId="{C2C1C268-AC20-495A-9138-50CBF33318E4}" sibTransId="{5BA7D2C2-19C8-43D3-946F-77B490922D51}"/>
    <dgm:cxn modelId="{32FDA845-4D30-4640-ABA8-83B79899A189}" type="presOf" srcId="{5DAC7ACE-9A9B-47C8-BA70-4218368216BB}" destId="{9EECC190-8659-4087-98DB-1C03D245462E}" srcOrd="0" destOrd="2" presId="urn:microsoft.com/office/officeart/2005/8/layout/chevron2"/>
    <dgm:cxn modelId="{FD5127FC-8075-4309-8013-E06A1E0D3050}" srcId="{A475CCDC-1BE1-4834-B2D2-5572A269F2D7}" destId="{55BCEDB8-5631-45A5-9693-74B8954FEC5C}" srcOrd="0" destOrd="0" parTransId="{8E0AE0A3-6629-4988-B077-CC6696ED521A}" sibTransId="{78CA8193-4584-4C8F-8BB7-8CE5C52A62C3}"/>
    <dgm:cxn modelId="{B1851AA5-0593-4FAF-BD84-1B1147D44B11}" type="presOf" srcId="{99B7B95F-3D0E-4570-B8BD-2098AE4EC187}" destId="{F4F9579F-353C-4D89-9296-E399D6ACDD52}" srcOrd="0" destOrd="0" presId="urn:microsoft.com/office/officeart/2005/8/layout/chevron2"/>
    <dgm:cxn modelId="{87C3A964-60AF-4A3C-A3F2-BB3A86AEE9DF}" type="presOf" srcId="{B9BCA767-44AC-45C8-9EAC-42B35C4FD4C2}" destId="{450400F7-AA53-480F-826E-CC4F2547AC6D}" srcOrd="0" destOrd="2" presId="urn:microsoft.com/office/officeart/2005/8/layout/chevron2"/>
    <dgm:cxn modelId="{7FBA1BED-4700-492F-88FB-F4E258D91EE0}" type="presOf" srcId="{55BCEDB8-5631-45A5-9693-74B8954FEC5C}" destId="{450400F7-AA53-480F-826E-CC4F2547AC6D}" srcOrd="0" destOrd="0" presId="urn:microsoft.com/office/officeart/2005/8/layout/chevron2"/>
    <dgm:cxn modelId="{281BE22C-BF29-462A-BD7A-851D9A97BC3F}" srcId="{44F0E877-18C4-4976-9E2F-2D921D9C3B01}" destId="{E4A82906-8100-4C3A-8473-A4286268D047}" srcOrd="0" destOrd="0" parTransId="{767C636E-0A73-4627-910F-04A311B2E62B}" sibTransId="{86AFE4B5-208E-4153-BABE-1E40D9BEBA0F}"/>
    <dgm:cxn modelId="{5383E9D1-6F97-4BB5-BAF0-4C91D3DBAAD3}" type="presOf" srcId="{4DEDC829-9430-4FF6-9ABA-F44B12AAB7CD}" destId="{5B34A6AB-9C94-40FE-9F4B-2CB4916CF7C2}" srcOrd="0" destOrd="0" presId="urn:microsoft.com/office/officeart/2005/8/layout/chevron2"/>
    <dgm:cxn modelId="{80382314-B0CC-4545-BF05-8B6A55FC22A8}" type="presOf" srcId="{E4A82906-8100-4C3A-8473-A4286268D047}" destId="{9EECC190-8659-4087-98DB-1C03D245462E}" srcOrd="0" destOrd="0" presId="urn:microsoft.com/office/officeart/2005/8/layout/chevron2"/>
    <dgm:cxn modelId="{F500E104-D128-4270-82CE-DE2B41ED4007}" type="presOf" srcId="{A475CCDC-1BE1-4834-B2D2-5572A269F2D7}" destId="{BCED663B-768F-401E-9985-B9E518C1EDEA}" srcOrd="0" destOrd="0" presId="urn:microsoft.com/office/officeart/2005/8/layout/chevron2"/>
    <dgm:cxn modelId="{FBEDF7C8-F590-4A4F-A5A4-7EB7D875713B}" type="presOf" srcId="{3B060F1E-0D97-45CC-87B9-44460A504755}" destId="{450400F7-AA53-480F-826E-CC4F2547AC6D}" srcOrd="0" destOrd="1" presId="urn:microsoft.com/office/officeart/2005/8/layout/chevron2"/>
    <dgm:cxn modelId="{77ED74D5-0C2F-4F29-A80A-857ABFFA7B01}" srcId="{99B7B95F-3D0E-4570-B8BD-2098AE4EC187}" destId="{4DEDC829-9430-4FF6-9ABA-F44B12AAB7CD}" srcOrd="0" destOrd="0" parTransId="{DCF53BE6-0DC2-4BD4-9161-20FC4DA29081}" sibTransId="{BBE05031-7541-4586-926F-DD65F6C52F40}"/>
    <dgm:cxn modelId="{F035ED79-4DE3-46CC-8438-A097F46F4103}" type="presOf" srcId="{917BCAF4-B688-4C19-AE94-151A6EDAFC39}" destId="{B7694BEE-D8A8-4F18-8F79-7A07FCDC2AD8}" srcOrd="0" destOrd="0" presId="urn:microsoft.com/office/officeart/2005/8/layout/chevron2"/>
    <dgm:cxn modelId="{6B197DEF-5628-4005-B8A6-38C12736A409}" srcId="{A475CCDC-1BE1-4834-B2D2-5572A269F2D7}" destId="{D3793F3E-CF0C-4783-B9FD-D5F53A7BB68F}" srcOrd="3" destOrd="0" parTransId="{DFB178A7-AAB6-4492-999B-976C9CDFBBDF}" sibTransId="{294F4569-95D6-4393-8879-B14207851049}"/>
    <dgm:cxn modelId="{4E521105-65F2-4560-B13C-8E5410109FD4}" srcId="{99B7B95F-3D0E-4570-B8BD-2098AE4EC187}" destId="{B00A18F0-CE3F-4099-B553-E6F322D8D36A}" srcOrd="3" destOrd="0" parTransId="{BD5191A6-95FF-40BC-8717-9DBF11E439A8}" sibTransId="{409EBDBF-D812-4A72-9F9E-463F481EAAE3}"/>
    <dgm:cxn modelId="{FC78C48C-7624-4293-A31C-D0D5611CB1CE}" srcId="{4A75652D-1E38-4ED9-9516-B5DC64F56272}" destId="{44F0E877-18C4-4976-9E2F-2D921D9C3B01}" srcOrd="3" destOrd="0" parTransId="{B40941AE-43A5-43D2-A354-135936CAD621}" sibTransId="{8E305999-0FFF-47FB-9EDC-591F9CF9FFFF}"/>
    <dgm:cxn modelId="{848627FE-1187-4C92-BF95-227A7262F225}" srcId="{917BCAF4-B688-4C19-AE94-151A6EDAFC39}" destId="{569AE424-7CAB-49EB-9B90-B13E30F6E3EC}" srcOrd="1" destOrd="0" parTransId="{56DA8154-39CF-45D7-8B80-91FB6242DBDB}" sibTransId="{C10F0A42-DE9A-4D54-90C1-D993C1CBCCF9}"/>
    <dgm:cxn modelId="{F730E556-5A1A-4928-94DD-6FBFB1FC5B1F}" type="presOf" srcId="{4A75652D-1E38-4ED9-9516-B5DC64F56272}" destId="{FF8B4368-C3B4-4266-BFDB-5968317A6ADA}" srcOrd="0" destOrd="0" presId="urn:microsoft.com/office/officeart/2005/8/layout/chevron2"/>
    <dgm:cxn modelId="{9BCCFDEA-C953-4C3A-80B7-8C9A92BEFF37}" srcId="{4A75652D-1E38-4ED9-9516-B5DC64F56272}" destId="{917BCAF4-B688-4C19-AE94-151A6EDAFC39}" srcOrd="1" destOrd="0" parTransId="{8A80E66F-95E5-42B1-A7C6-41E3368BE328}" sibTransId="{51E933E2-416F-4194-961D-5174294A38A1}"/>
    <dgm:cxn modelId="{B845228A-6A2D-46BF-B7D1-ACEC99EC49BB}" type="presOf" srcId="{569AE424-7CAB-49EB-9B90-B13E30F6E3EC}" destId="{D38AE7C9-42C1-4BB3-B134-BC186EB0C1FC}" srcOrd="0" destOrd="1" presId="urn:microsoft.com/office/officeart/2005/8/layout/chevron2"/>
    <dgm:cxn modelId="{C42191F5-50DB-4DB4-A681-FF9D42543C26}" type="presOf" srcId="{B00A18F0-CE3F-4099-B553-E6F322D8D36A}" destId="{5B34A6AB-9C94-40FE-9F4B-2CB4916CF7C2}" srcOrd="0" destOrd="3" presId="urn:microsoft.com/office/officeart/2005/8/layout/chevron2"/>
    <dgm:cxn modelId="{B00A28EE-91D3-46F1-B33F-B05404D4C231}" srcId="{A475CCDC-1BE1-4834-B2D2-5572A269F2D7}" destId="{B9BCA767-44AC-45C8-9EAC-42B35C4FD4C2}" srcOrd="2" destOrd="0" parTransId="{5B7BE1C3-0072-49CE-B250-7713749F0F7A}" sibTransId="{455C9B8F-5B64-4ADC-BB19-96E59A74DFB9}"/>
    <dgm:cxn modelId="{865BFF02-BEC3-4487-AA23-47A0FD282DC7}" type="presOf" srcId="{AE4F5D38-5A03-4217-B1B6-B86E1FFD8BD6}" destId="{5B34A6AB-9C94-40FE-9F4B-2CB4916CF7C2}" srcOrd="0" destOrd="1" presId="urn:microsoft.com/office/officeart/2005/8/layout/chevron2"/>
    <dgm:cxn modelId="{8CD6FF8A-AD93-44B8-AE56-81336BF937CA}" type="presOf" srcId="{86DB1A72-1BDE-4C97-9B6D-400E958F0B49}" destId="{D38AE7C9-42C1-4BB3-B134-BC186EB0C1FC}" srcOrd="0" destOrd="0" presId="urn:microsoft.com/office/officeart/2005/8/layout/chevron2"/>
    <dgm:cxn modelId="{4382948B-12CF-473F-87D8-E0E1597034D7}" type="presOf" srcId="{3B127831-9846-4A37-91F8-8091D68B49CB}" destId="{D38AE7C9-42C1-4BB3-B134-BC186EB0C1FC}" srcOrd="0" destOrd="2" presId="urn:microsoft.com/office/officeart/2005/8/layout/chevron2"/>
    <dgm:cxn modelId="{FC3E4DC4-1E80-49F0-A310-5DACDEC9000B}" type="presOf" srcId="{F469E30A-36D1-4894-B5EA-2E5F3F5E1C55}" destId="{5B34A6AB-9C94-40FE-9F4B-2CB4916CF7C2}" srcOrd="0" destOrd="2" presId="urn:microsoft.com/office/officeart/2005/8/layout/chevron2"/>
    <dgm:cxn modelId="{97C98F92-2F2D-4A0B-BE09-576B40091341}" type="presParOf" srcId="{FF8B4368-C3B4-4266-BFDB-5968317A6ADA}" destId="{7255FAFB-F341-48BB-A4E4-E237D98CCC62}" srcOrd="0" destOrd="0" presId="urn:microsoft.com/office/officeart/2005/8/layout/chevron2"/>
    <dgm:cxn modelId="{55F15861-C957-4110-A4D2-ADBBFEC1F01B}" type="presParOf" srcId="{7255FAFB-F341-48BB-A4E4-E237D98CCC62}" destId="{F4F9579F-353C-4D89-9296-E399D6ACDD52}" srcOrd="0" destOrd="0" presId="urn:microsoft.com/office/officeart/2005/8/layout/chevron2"/>
    <dgm:cxn modelId="{667E236A-8280-45B0-B047-FA5B4849348F}" type="presParOf" srcId="{7255FAFB-F341-48BB-A4E4-E237D98CCC62}" destId="{5B34A6AB-9C94-40FE-9F4B-2CB4916CF7C2}" srcOrd="1" destOrd="0" presId="urn:microsoft.com/office/officeart/2005/8/layout/chevron2"/>
    <dgm:cxn modelId="{66E6C037-9C85-4964-B0C2-B0FE1269C1C8}" type="presParOf" srcId="{FF8B4368-C3B4-4266-BFDB-5968317A6ADA}" destId="{80A8205F-E44B-4171-B253-436EB137E9F2}" srcOrd="1" destOrd="0" presId="urn:microsoft.com/office/officeart/2005/8/layout/chevron2"/>
    <dgm:cxn modelId="{EFC81AF7-8655-4076-AAF3-F9AD038DFBD5}" type="presParOf" srcId="{FF8B4368-C3B4-4266-BFDB-5968317A6ADA}" destId="{B634CEB6-F0D5-4919-B967-8302EFAA8E7F}" srcOrd="2" destOrd="0" presId="urn:microsoft.com/office/officeart/2005/8/layout/chevron2"/>
    <dgm:cxn modelId="{E3C0E85C-61DD-4D8E-B162-B196710FA856}" type="presParOf" srcId="{B634CEB6-F0D5-4919-B967-8302EFAA8E7F}" destId="{B7694BEE-D8A8-4F18-8F79-7A07FCDC2AD8}" srcOrd="0" destOrd="0" presId="urn:microsoft.com/office/officeart/2005/8/layout/chevron2"/>
    <dgm:cxn modelId="{FAEA529D-E87A-4F42-9021-53E29619A6FB}" type="presParOf" srcId="{B634CEB6-F0D5-4919-B967-8302EFAA8E7F}" destId="{D38AE7C9-42C1-4BB3-B134-BC186EB0C1FC}" srcOrd="1" destOrd="0" presId="urn:microsoft.com/office/officeart/2005/8/layout/chevron2"/>
    <dgm:cxn modelId="{AA2982C8-7B14-4C2A-AC68-0D1D1156DAE3}" type="presParOf" srcId="{FF8B4368-C3B4-4266-BFDB-5968317A6ADA}" destId="{F0DC3342-B946-4CF6-965A-4EE9A5881FA5}" srcOrd="3" destOrd="0" presId="urn:microsoft.com/office/officeart/2005/8/layout/chevron2"/>
    <dgm:cxn modelId="{84A44C79-2643-4FCF-9863-8375FAAE1473}" type="presParOf" srcId="{FF8B4368-C3B4-4266-BFDB-5968317A6ADA}" destId="{B3109DAE-FBB4-4136-93DB-7084668C59AB}" srcOrd="4" destOrd="0" presId="urn:microsoft.com/office/officeart/2005/8/layout/chevron2"/>
    <dgm:cxn modelId="{AF7069A7-0BE9-4093-80C1-2E4AA077DF21}" type="presParOf" srcId="{B3109DAE-FBB4-4136-93DB-7084668C59AB}" destId="{BCED663B-768F-401E-9985-B9E518C1EDEA}" srcOrd="0" destOrd="0" presId="urn:microsoft.com/office/officeart/2005/8/layout/chevron2"/>
    <dgm:cxn modelId="{4F8B6386-1BF1-4ACA-96BB-4DB7907E4582}" type="presParOf" srcId="{B3109DAE-FBB4-4136-93DB-7084668C59AB}" destId="{450400F7-AA53-480F-826E-CC4F2547AC6D}" srcOrd="1" destOrd="0" presId="urn:microsoft.com/office/officeart/2005/8/layout/chevron2"/>
    <dgm:cxn modelId="{0912338F-9FE3-4A1D-A9EF-22D4BC638965}" type="presParOf" srcId="{FF8B4368-C3B4-4266-BFDB-5968317A6ADA}" destId="{73A8C92F-26FE-47E6-ADD8-537C7494DA0F}" srcOrd="5" destOrd="0" presId="urn:microsoft.com/office/officeart/2005/8/layout/chevron2"/>
    <dgm:cxn modelId="{72F3EECC-9F27-4D46-A391-8960A9910AD9}" type="presParOf" srcId="{FF8B4368-C3B4-4266-BFDB-5968317A6ADA}" destId="{CD37E1F5-CC52-4801-B84F-37DC32CC1700}" srcOrd="6" destOrd="0" presId="urn:microsoft.com/office/officeart/2005/8/layout/chevron2"/>
    <dgm:cxn modelId="{FCC6EB86-835D-4DBB-9DC6-0F9A456DACF1}" type="presParOf" srcId="{CD37E1F5-CC52-4801-B84F-37DC32CC1700}" destId="{AF434F0C-F9FD-4192-9997-E083EE1BD480}" srcOrd="0" destOrd="0" presId="urn:microsoft.com/office/officeart/2005/8/layout/chevron2"/>
    <dgm:cxn modelId="{4B843D81-5AE2-4A6F-AE3A-4CB8C402016D}" type="presParOf" srcId="{CD37E1F5-CC52-4801-B84F-37DC32CC1700}" destId="{9EECC190-8659-4087-98DB-1C03D245462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9579F-353C-4D89-9296-E399D6ACDD52}">
      <dsp:nvSpPr>
        <dsp:cNvPr id="0" name=""/>
        <dsp:cNvSpPr/>
      </dsp:nvSpPr>
      <dsp:spPr>
        <a:xfrm rot="5400000">
          <a:off x="-213574" y="217405"/>
          <a:ext cx="1423828" cy="9966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Clean Data</a:t>
          </a:r>
          <a:endParaRPr lang="en-US" sz="2000" kern="1200" dirty="0"/>
        </a:p>
      </dsp:txBody>
      <dsp:txXfrm rot="-5400000">
        <a:off x="0" y="502171"/>
        <a:ext cx="996680" cy="427148"/>
      </dsp:txXfrm>
    </dsp:sp>
    <dsp:sp modelId="{5B34A6AB-9C94-40FE-9F4B-2CB4916CF7C2}">
      <dsp:nvSpPr>
        <dsp:cNvPr id="0" name=""/>
        <dsp:cNvSpPr/>
      </dsp:nvSpPr>
      <dsp:spPr>
        <a:xfrm rot="5400000">
          <a:off x="2367613" y="-1367101"/>
          <a:ext cx="925975" cy="36678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Check format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Check definitions with expert group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Check definitions in original data source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Clean as necessary</a:t>
          </a:r>
        </a:p>
      </dsp:txBody>
      <dsp:txXfrm rot="-5400000">
        <a:off x="996680" y="49034"/>
        <a:ext cx="3622639" cy="835571"/>
      </dsp:txXfrm>
    </dsp:sp>
    <dsp:sp modelId="{B7694BEE-D8A8-4F18-8F79-7A07FCDC2AD8}">
      <dsp:nvSpPr>
        <dsp:cNvPr id="0" name=""/>
        <dsp:cNvSpPr/>
      </dsp:nvSpPr>
      <dsp:spPr>
        <a:xfrm rot="5400000">
          <a:off x="-213574" y="1496470"/>
          <a:ext cx="1423828" cy="9966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Load Data</a:t>
          </a:r>
        </a:p>
      </dsp:txBody>
      <dsp:txXfrm rot="-5400000">
        <a:off x="0" y="1781236"/>
        <a:ext cx="996680" cy="427148"/>
      </dsp:txXfrm>
    </dsp:sp>
    <dsp:sp modelId="{D38AE7C9-42C1-4BB3-B134-BC186EB0C1FC}">
      <dsp:nvSpPr>
        <dsp:cNvPr id="0" name=""/>
        <dsp:cNvSpPr/>
      </dsp:nvSpPr>
      <dsp:spPr>
        <a:xfrm rot="5400000">
          <a:off x="2367856" y="-88280"/>
          <a:ext cx="925488" cy="36678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/>
            <a:t>Explore in STATA or other general programs</a:t>
          </a:r>
          <a:endParaRPr lang="en-US" sz="1500" kern="120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Explore in </a:t>
          </a:r>
          <a:r>
            <a:rPr lang="en-US" sz="1500" kern="1200" dirty="0" err="1" smtClean="0"/>
            <a:t>DisMod</a:t>
          </a:r>
          <a:r>
            <a:rPr lang="en-US" sz="1500" kern="1200" dirty="0" smtClean="0"/>
            <a:t> III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Incorporate additional data if necessary</a:t>
          </a:r>
        </a:p>
      </dsp:txBody>
      <dsp:txXfrm rot="-5400000">
        <a:off x="996680" y="1328075"/>
        <a:ext cx="3622662" cy="835130"/>
      </dsp:txXfrm>
    </dsp:sp>
    <dsp:sp modelId="{BCED663B-768F-401E-9985-B9E518C1EDEA}">
      <dsp:nvSpPr>
        <dsp:cNvPr id="0" name=""/>
        <dsp:cNvSpPr/>
      </dsp:nvSpPr>
      <dsp:spPr>
        <a:xfrm rot="5400000">
          <a:off x="-213574" y="2775535"/>
          <a:ext cx="1423828" cy="9966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Analyze Data</a:t>
          </a:r>
        </a:p>
      </dsp:txBody>
      <dsp:txXfrm rot="-5400000">
        <a:off x="0" y="3060301"/>
        <a:ext cx="996680" cy="427148"/>
      </dsp:txXfrm>
    </dsp:sp>
    <dsp:sp modelId="{450400F7-AA53-480F-826E-CC4F2547AC6D}">
      <dsp:nvSpPr>
        <dsp:cNvPr id="0" name=""/>
        <dsp:cNvSpPr/>
      </dsp:nvSpPr>
      <dsp:spPr>
        <a:xfrm rot="5400000">
          <a:off x="2367856" y="1190784"/>
          <a:ext cx="925488" cy="36678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Run Data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Adjust Expert Priors, adjust covariates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/>
            <a:t>Discuss with Expert Groups</a:t>
          </a:r>
          <a:endParaRPr lang="en-US" sz="1500" kern="120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Repeat as necessary</a:t>
          </a:r>
        </a:p>
      </dsp:txBody>
      <dsp:txXfrm rot="-5400000">
        <a:off x="996680" y="2607140"/>
        <a:ext cx="3622662" cy="835130"/>
      </dsp:txXfrm>
    </dsp:sp>
    <dsp:sp modelId="{AF434F0C-F9FD-4192-9997-E083EE1BD480}">
      <dsp:nvSpPr>
        <dsp:cNvPr id="0" name=""/>
        <dsp:cNvSpPr/>
      </dsp:nvSpPr>
      <dsp:spPr>
        <a:xfrm rot="5400000">
          <a:off x="-213574" y="4054600"/>
          <a:ext cx="1423828" cy="9966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Output Data</a:t>
          </a:r>
        </a:p>
      </dsp:txBody>
      <dsp:txXfrm rot="-5400000">
        <a:off x="0" y="4339366"/>
        <a:ext cx="996680" cy="427148"/>
      </dsp:txXfrm>
    </dsp:sp>
    <dsp:sp modelId="{9EECC190-8659-4087-98DB-1C03D245462E}">
      <dsp:nvSpPr>
        <dsp:cNvPr id="0" name=""/>
        <dsp:cNvSpPr/>
      </dsp:nvSpPr>
      <dsp:spPr>
        <a:xfrm rot="5400000">
          <a:off x="2367856" y="2469849"/>
          <a:ext cx="925488" cy="36678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Graphs, tables, STATA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Validation of results with other sources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Share results with expert groups</a:t>
          </a:r>
          <a:endParaRPr lang="en-US" sz="1500" kern="1200" dirty="0"/>
        </a:p>
      </dsp:txBody>
      <dsp:txXfrm rot="-5400000">
        <a:off x="996680" y="3886205"/>
        <a:ext cx="3622662" cy="835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7EAAAAD-4A41-4E64-9B96-6D22E6CAAD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03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inthrop.ihme.washington.edu/dismod/show/tile_1147_dementia+all+europe_western+2005+female.png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inthrop.ihme.washington.edu/dismod/show/tile_1147_dementia+all+europe_western+2005+female.png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57EDC-5516-4752-9801-2D4D5BDA57D6}" type="slidenum">
              <a:rPr lang="en-AU" smtClean="0"/>
              <a:pPr/>
              <a:t>35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60306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http://winthrop.ihme.washington.edu/dismod/show/tile_1147_guillain-barre_syndrome+all+all+all+all.png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3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57EDC-5516-4752-9801-2D4D5BDA57D6}" type="slidenum">
              <a:rPr lang="en-AU" smtClean="0"/>
              <a:pPr/>
              <a:t>36</a:t>
            </a:fld>
            <a:endParaRPr lang="en-A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http://winthrop.ihme.washington.edu/dismod/show/tile_1147_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guillain-barre_syndrome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+all+europe_western+2005+female.png</a:t>
            </a:r>
            <a:endParaRPr lang="en-A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57EDC-5516-4752-9801-2D4D5BDA57D6}" type="slidenum">
              <a:rPr lang="en-AU" smtClean="0"/>
              <a:pPr/>
              <a:t>37</a:t>
            </a:fld>
            <a:endParaRPr lang="en-A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57EDC-5516-4752-9801-2D4D5BDA57D6}" type="slidenum">
              <a:rPr lang="en-AU" smtClean="0"/>
              <a:pPr/>
              <a:t>38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83461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57EDC-5516-4752-9801-2D4D5BDA57D6}" type="slidenum">
              <a:rPr lang="en-AU" smtClean="0"/>
              <a:pPr/>
              <a:t>39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4891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00138" y="2268204"/>
            <a:ext cx="7772400" cy="705283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00138" y="5008038"/>
            <a:ext cx="3929062" cy="162433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Date</a:t>
            </a:r>
          </a:p>
          <a:p>
            <a:endParaRPr lang="en-US" dirty="0" smtClean="0"/>
          </a:p>
          <a:p>
            <a:r>
              <a:rPr lang="en-US" dirty="0" smtClean="0"/>
              <a:t>Name</a:t>
            </a:r>
          </a:p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 userDrawn="1"/>
        </p:nvSpPr>
        <p:spPr bwMode="auto">
          <a:xfrm>
            <a:off x="6450013" y="6330950"/>
            <a:ext cx="24907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UNIVERSITY OF WASHINGTON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104900" y="3146425"/>
            <a:ext cx="7789863" cy="927100"/>
          </a:xfrm>
        </p:spPr>
        <p:txBody>
          <a:bodyPr/>
          <a:lstStyle>
            <a:lvl1pPr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buClr>
                <a:schemeClr val="accent1"/>
              </a:buClr>
              <a:buSzPct val="120000"/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buSzPct val="90000"/>
              <a:buFont typeface="Courier New" pitchFamily="49" charset="0"/>
              <a:buChar char="o"/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SzPct val="90000"/>
              <a:buFont typeface="Arial" pitchFamily="34" charset="0"/>
              <a:buChar char="─"/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buFont typeface="Arial" pitchFamily="34" charset="0"/>
              <a:buChar char="»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51F2E6-A7BC-496D-9D39-6D142B5688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0031"/>
            <a:ext cx="4038600" cy="49861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0031"/>
            <a:ext cx="4038600" cy="498613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905"/>
            <a:ext cx="4040188" cy="676895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42973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0032"/>
            <a:ext cx="4041775" cy="700644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40675"/>
            <a:ext cx="4041775" cy="42854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9E7555-11F8-4BDF-BC63-E2088BBC284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191500" cy="6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A49F42-FD93-45D5-B0E8-57D633F3B1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204D3B-C328-45BC-BE43-D61C06300A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4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979C44-9693-4F77-B151-87D77CA1F4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CD2D73-9E59-477E-8035-85B0CAE142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IHME_foote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6402388"/>
            <a:ext cx="9144000" cy="45561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8438"/>
            <a:ext cx="81915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5177"/>
            <a:ext cx="8199120" cy="49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473825"/>
            <a:ext cx="2133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FEDDC857-C4D2-4F09-8C9E-E72D1CE8627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9pPr>
    </p:titleStyle>
    <p:bodyStyle>
      <a:lvl1pPr marL="231775" indent="-231775" algn="l" rtl="0" eaLnBrk="1" fontAlgn="base" hangingPunct="1">
        <a:spcBef>
          <a:spcPct val="45000"/>
        </a:spcBef>
        <a:spcAft>
          <a:spcPct val="0"/>
        </a:spcAft>
        <a:buClr>
          <a:schemeClr val="accent1"/>
        </a:buClr>
        <a:buSzPct val="120000"/>
        <a:buChar char="•"/>
        <a:defRPr sz="2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566738" indent="-220663" algn="l" rtl="0" eaLnBrk="1" fontAlgn="base" hangingPunct="1">
        <a:spcBef>
          <a:spcPct val="45000"/>
        </a:spcBef>
        <a:spcAft>
          <a:spcPct val="0"/>
        </a:spcAft>
        <a:buClr>
          <a:schemeClr val="accent1"/>
        </a:buClr>
        <a:buSzPct val="90000"/>
        <a:buFont typeface="Courier New" pitchFamily="49" charset="0"/>
        <a:buChar char="o"/>
        <a:defRPr sz="2000">
          <a:solidFill>
            <a:schemeClr val="bg2">
              <a:lumMod val="50000"/>
            </a:schemeClr>
          </a:solidFill>
          <a:latin typeface="+mn-lt"/>
        </a:defRPr>
      </a:lvl2pPr>
      <a:lvl3pPr marL="912813" indent="-231775" algn="l" rtl="0" eaLnBrk="1" fontAlgn="base" hangingPunct="1">
        <a:spcBef>
          <a:spcPct val="45000"/>
        </a:spcBef>
        <a:spcAft>
          <a:spcPct val="0"/>
        </a:spcAft>
        <a:buClr>
          <a:schemeClr val="accent1"/>
        </a:buClr>
        <a:buSzPct val="90000"/>
        <a:buFont typeface="Arial" pitchFamily="34" charset="0"/>
        <a:buChar char="─"/>
        <a:defRPr sz="1800">
          <a:solidFill>
            <a:schemeClr val="bg2">
              <a:lumMod val="50000"/>
            </a:schemeClr>
          </a:solidFill>
          <a:latin typeface="+mn-lt"/>
        </a:defRPr>
      </a:lvl3pPr>
      <a:lvl4pPr marL="1258888" indent="-231775" algn="l" rtl="0" eaLnBrk="1" fontAlgn="base" hangingPunct="1">
        <a:spcBef>
          <a:spcPct val="45000"/>
        </a:spcBef>
        <a:spcAft>
          <a:spcPct val="0"/>
        </a:spcAft>
        <a:buClr>
          <a:schemeClr val="accent1"/>
        </a:buClr>
        <a:buFont typeface="Arial" pitchFamily="34" charset="0"/>
        <a:buChar char="»"/>
        <a:defRPr sz="1600">
          <a:solidFill>
            <a:schemeClr val="bg2">
              <a:lumMod val="50000"/>
            </a:schemeClr>
          </a:solidFill>
          <a:latin typeface="+mn-lt"/>
        </a:defRPr>
      </a:lvl4pPr>
      <a:lvl5pPr marL="1597025" indent="-223838" algn="l" rtl="0" eaLnBrk="1" fontAlgn="base" hangingPunct="1">
        <a:spcBef>
          <a:spcPct val="45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054225" indent="-223838" algn="l" rtl="0" eaLnBrk="1" fontAlgn="base" hangingPunct="1">
        <a:spcBef>
          <a:spcPct val="45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511425" indent="-223838" algn="l" rtl="0" eaLnBrk="1" fontAlgn="base" hangingPunct="1">
        <a:spcBef>
          <a:spcPct val="45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968625" indent="-223838" algn="l" rtl="0" eaLnBrk="1" fontAlgn="base" hangingPunct="1">
        <a:spcBef>
          <a:spcPct val="45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425825" indent="-223838" algn="l" rtl="0" eaLnBrk="1" fontAlgn="base" hangingPunct="1">
        <a:spcBef>
          <a:spcPct val="45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inthrop.ihme.washington.edu/dismod/show/3071/sub-saharan_africa_east" TargetMode="External"/><Relationship Id="rId13" Type="http://schemas.openxmlformats.org/officeDocument/2006/relationships/hyperlink" Target="http://winthrop.ihme.washington.edu/dismod/show/3071/latin_america_andean" TargetMode="External"/><Relationship Id="rId3" Type="http://schemas.openxmlformats.org/officeDocument/2006/relationships/hyperlink" Target="http://winthrop.ihme.washington.edu/dismod/show/3071/europe_western" TargetMode="External"/><Relationship Id="rId7" Type="http://schemas.openxmlformats.org/officeDocument/2006/relationships/hyperlink" Target="http://winthrop.ihme.washington.edu/dismod/show/3071/latin_america_southern" TargetMode="External"/><Relationship Id="rId12" Type="http://schemas.openxmlformats.org/officeDocument/2006/relationships/hyperlink" Target="http://winthrop.ihme.washington.edu/dismod/show/3071/oceania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inthrop.ihme.washington.edu/dismod/show/3071/north_america_high_income" TargetMode="External"/><Relationship Id="rId11" Type="http://schemas.openxmlformats.org/officeDocument/2006/relationships/hyperlink" Target="http://winthrop.ihme.washington.edu/dismod/show/3071/sub-saharan_africa_central" TargetMode="External"/><Relationship Id="rId5" Type="http://schemas.openxmlformats.org/officeDocument/2006/relationships/hyperlink" Target="http://winthrop.ihme.washington.edu/dismod/show/3071/europe_central" TargetMode="External"/><Relationship Id="rId10" Type="http://schemas.openxmlformats.org/officeDocument/2006/relationships/hyperlink" Target="http://winthrop.ihme.washington.edu/dismod/show/3071/asia_southeast" TargetMode="External"/><Relationship Id="rId4" Type="http://schemas.openxmlformats.org/officeDocument/2006/relationships/hyperlink" Target="http://winthrop.ihme.washington.edu/dismod/show/3071/australasia" TargetMode="External"/><Relationship Id="rId9" Type="http://schemas.openxmlformats.org/officeDocument/2006/relationships/hyperlink" Target="http://winthrop.ihme.washington.edu/dismod/show/3071/caribbean" TargetMode="External"/><Relationship Id="rId14" Type="http://schemas.openxmlformats.org/officeDocument/2006/relationships/hyperlink" Target="http://winthrop.ihme.washington.edu/dismod/show/3071/asia_centra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III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Abraham D. </a:t>
            </a:r>
            <a:r>
              <a:rPr lang="en-US" dirty="0" smtClean="0"/>
              <a:t>Flaxman</a:t>
            </a:r>
          </a:p>
          <a:p>
            <a:r>
              <a:rPr lang="en-US" dirty="0" smtClean="0"/>
              <a:t>JSM Vancouver, 2010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Integrated systems modeling </a:t>
            </a:r>
            <a:r>
              <a:rPr lang="en-US" dirty="0"/>
              <a:t>for disease burden’s long </a:t>
            </a:r>
            <a:r>
              <a:rPr lang="en-US" dirty="0" smtClean="0"/>
              <a:t>tail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For Global Burden of Disease Study (GBD) :</a:t>
            </a:r>
          </a:p>
          <a:p>
            <a:r>
              <a:rPr lang="en-US" dirty="0" smtClean="0"/>
              <a:t>Must estimate </a:t>
            </a:r>
            <a:r>
              <a:rPr lang="en-US" i="1" dirty="0" smtClean="0"/>
              <a:t>incidence </a:t>
            </a:r>
            <a:r>
              <a:rPr lang="en-US" dirty="0" smtClean="0"/>
              <a:t>and </a:t>
            </a:r>
            <a:r>
              <a:rPr lang="en-US" i="1" dirty="0" smtClean="0"/>
              <a:t>duration </a:t>
            </a:r>
            <a:r>
              <a:rPr lang="en-US" dirty="0" smtClean="0"/>
              <a:t>for more than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</a:t>
            </a:r>
            <a:r>
              <a:rPr lang="en-US" dirty="0" smtClean="0"/>
              <a:t> diseases (by Nov 2010)</a:t>
            </a:r>
          </a:p>
          <a:p>
            <a:r>
              <a:rPr lang="en-US" dirty="0" smtClean="0"/>
              <a:t>Estimates based on review of all available data, developed by 44 expert </a:t>
            </a:r>
            <a:r>
              <a:rPr lang="en-US" dirty="0" smtClean="0"/>
              <a:t>groups</a:t>
            </a:r>
            <a:endParaRPr lang="en-US" dirty="0" smtClean="0"/>
          </a:p>
          <a:p>
            <a:r>
              <a:rPr lang="en-US" dirty="0" smtClean="0"/>
              <a:t>Need estimates for 21 </a:t>
            </a:r>
            <a:r>
              <a:rPr lang="en-US" dirty="0" smtClean="0"/>
              <a:t>world regions</a:t>
            </a:r>
            <a:r>
              <a:rPr lang="en-US" dirty="0" smtClean="0"/>
              <a:t>, for males and females, for 1990 and 2005 (and 2010)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How?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For Global Burden of Disease Study (GBD) :</a:t>
            </a:r>
          </a:p>
          <a:p>
            <a:r>
              <a:rPr lang="en-US" dirty="0" smtClean="0"/>
              <a:t>Must estimate </a:t>
            </a:r>
            <a:r>
              <a:rPr lang="en-US" i="1" dirty="0" smtClean="0"/>
              <a:t>incidence </a:t>
            </a:r>
            <a:r>
              <a:rPr lang="en-US" dirty="0" smtClean="0"/>
              <a:t>and </a:t>
            </a:r>
            <a:r>
              <a:rPr lang="en-US" i="1" dirty="0" smtClean="0"/>
              <a:t>duration </a:t>
            </a:r>
            <a:r>
              <a:rPr lang="en-US" dirty="0" smtClean="0"/>
              <a:t>for more than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</a:t>
            </a:r>
            <a:r>
              <a:rPr lang="en-US" dirty="0" smtClean="0"/>
              <a:t> diseases (by Nov 2010)</a:t>
            </a:r>
          </a:p>
          <a:p>
            <a:r>
              <a:rPr lang="en-US" dirty="0" smtClean="0"/>
              <a:t>Estimates based on review of all available data, developed by 44 expert groups (these data are inconsistent) </a:t>
            </a:r>
          </a:p>
          <a:p>
            <a:r>
              <a:rPr lang="en-US" dirty="0"/>
              <a:t>Need estimates for 21 world regions, for males and females, for 1990 and 2005 (and 2010</a:t>
            </a:r>
            <a:r>
              <a:rPr lang="en-US" dirty="0" smtClean="0"/>
              <a:t>)</a:t>
            </a:r>
            <a:endParaRPr lang="en-US" dirty="0"/>
          </a:p>
          <a:p>
            <a:pPr lvl="1"/>
            <a:endParaRPr lang="en-US" dirty="0"/>
          </a:p>
          <a:p>
            <a:pPr>
              <a:buNone/>
            </a:pPr>
            <a:r>
              <a:rPr lang="en-US" dirty="0"/>
              <a:t>How?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 descr="welcome to dismo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41714" y="2238437"/>
            <a:ext cx="5607844" cy="492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III Methods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Consistency of epidemiological parameters</a:t>
            </a:r>
          </a:p>
          <a:p>
            <a:r>
              <a:rPr lang="en-US" dirty="0" smtClean="0"/>
              <a:t>Bayesian priors</a:t>
            </a:r>
          </a:p>
          <a:p>
            <a:r>
              <a:rPr lang="en-US" dirty="0" smtClean="0"/>
              <a:t>Borrowing strength between regions</a:t>
            </a:r>
          </a:p>
          <a:p>
            <a:r>
              <a:rPr lang="en-US" dirty="0" smtClean="0"/>
              <a:t>Web 2.0 interface</a:t>
            </a:r>
          </a:p>
          <a:p>
            <a:endParaRPr lang="en-US" dirty="0" smtClean="0"/>
          </a:p>
          <a:p>
            <a:r>
              <a:rPr lang="en-US" dirty="0" smtClean="0"/>
              <a:t>Example Application </a:t>
            </a:r>
            <a:r>
              <a:rPr lang="en-US" dirty="0"/>
              <a:t>- </a:t>
            </a:r>
            <a:r>
              <a:rPr lang="en-US" dirty="0" err="1"/>
              <a:t>Guillain-Barré</a:t>
            </a:r>
            <a:r>
              <a:rPr lang="en-US" dirty="0"/>
              <a:t> syndrome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 Data - Dementia</a:t>
            </a:r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810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841872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841872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3810000"/>
            <a:ext cx="45720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 Data - Anxiety</a:t>
            </a:r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572000" y="3810000"/>
            <a:ext cx="45720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0" y="841872"/>
            <a:ext cx="45720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0" y="841872"/>
            <a:ext cx="45720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47813"/>
            <a:ext cx="7772400" cy="41148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Compartmental Model for Consistency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13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Statistical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model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9587" y="850229"/>
            <a:ext cx="5164826" cy="54549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Statistical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 descr="model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9587" y="858601"/>
            <a:ext cx="5164826" cy="54549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Inference via MCMC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Computationally intensive, but possible</a:t>
            </a:r>
          </a:p>
          <a:p>
            <a:endParaRPr lang="en-US" dirty="0" smtClean="0"/>
          </a:p>
          <a:p>
            <a:r>
              <a:rPr lang="en-US" dirty="0" smtClean="0"/>
              <a:t>Allows expert priors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300px-Python_logo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238" y="2907820"/>
            <a:ext cx="3809524" cy="914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pym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29275" y="4231518"/>
            <a:ext cx="3685450" cy="1531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Expert Priors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481943" cy="4983163"/>
          </a:xfrm>
        </p:spPr>
        <p:txBody>
          <a:bodyPr/>
          <a:lstStyle/>
          <a:p>
            <a:r>
              <a:rPr lang="en-US" dirty="0" smtClean="0"/>
              <a:t>Smoothing</a:t>
            </a:r>
          </a:p>
          <a:p>
            <a:r>
              <a:rPr lang="en-US" dirty="0" smtClean="0"/>
              <a:t>Heterogeneity</a:t>
            </a:r>
          </a:p>
          <a:p>
            <a:r>
              <a:rPr lang="en-US" dirty="0" smtClean="0"/>
              <a:t>Level bounds / values</a:t>
            </a:r>
          </a:p>
          <a:p>
            <a:r>
              <a:rPr lang="en-US" dirty="0" smtClean="0"/>
              <a:t>Increasing, decreasing, </a:t>
            </a:r>
            <a:r>
              <a:rPr lang="en-US" dirty="0" err="1" smtClean="0"/>
              <a:t>unimodal</a:t>
            </a:r>
            <a:endParaRPr lang="en-US" dirty="0"/>
          </a:p>
        </p:txBody>
      </p:sp>
      <p:pic>
        <p:nvPicPr>
          <p:cNvPr id="4" name="Picture 3" descr="adjust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428" y="1031003"/>
            <a:ext cx="6228572" cy="429523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50" y="571500"/>
            <a:ext cx="8572500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Priors: Smoothing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50" y="571500"/>
            <a:ext cx="8572500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Priors: Smoothing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51" y="571500"/>
            <a:ext cx="8572498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Priors</a:t>
            </a:r>
            <a:r>
              <a:rPr lang="en-US" smtClean="0"/>
              <a:t>: Smoothing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51" y="571500"/>
            <a:ext cx="8572498" cy="571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Priors: Smoothing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51" y="571500"/>
            <a:ext cx="8572497" cy="571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Priors: </a:t>
            </a:r>
            <a:r>
              <a:rPr lang="en-US" dirty="0" err="1" smtClean="0"/>
              <a:t>Monotonicity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generates c</a:t>
            </a:r>
            <a:r>
              <a:rPr lang="en-US" i="1" dirty="0" smtClean="0"/>
              <a:t>onsistent</a:t>
            </a:r>
            <a:r>
              <a:rPr lang="en-US" dirty="0" smtClean="0"/>
              <a:t> estimates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72886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72886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10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0" y="3810000"/>
            <a:ext cx="45720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generates c</a:t>
            </a:r>
            <a:r>
              <a:rPr lang="en-US" i="1" dirty="0" smtClean="0"/>
              <a:t>onsistent</a:t>
            </a:r>
            <a:r>
              <a:rPr lang="en-US" dirty="0" smtClean="0"/>
              <a:t> estimates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0" y="772886"/>
            <a:ext cx="45720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772886"/>
            <a:ext cx="45720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0" y="3810000"/>
            <a:ext cx="45720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1" y="3810000"/>
            <a:ext cx="4571998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Sparsity</a:t>
            </a:r>
            <a:r>
              <a:rPr lang="en-US" dirty="0" smtClean="0"/>
              <a:t> – Regions with little anxiety data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116192"/>
          <a:ext cx="8229599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9029"/>
                <a:gridCol w="1132114"/>
                <a:gridCol w="1132114"/>
                <a:gridCol w="1132114"/>
                <a:gridCol w="1132114"/>
                <a:gridCol w="1132114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prevalence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incidence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remission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mortality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total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3"/>
                        </a:rPr>
                        <a:t>Europe, Western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242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4"/>
                        </a:rPr>
                        <a:t>Australasia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69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5"/>
                        </a:rPr>
                        <a:t>Europe, Central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65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6"/>
                        </a:rPr>
                        <a:t>North America, High Income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7"/>
                        </a:rPr>
                        <a:t>Latin America, Southern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8"/>
                        </a:rPr>
                        <a:t>Sub-Saharan Africa, East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</a:t>
                      </a: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</a:t>
                      </a:r>
                    </a:p>
                  </a:txBody>
                  <a:tcPr anchor="ctr">
                    <a:lnT w="127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9"/>
                        </a:rPr>
                        <a:t>Caribbean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10"/>
                        </a:rPr>
                        <a:t>Asia, Southeast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11"/>
                        </a:rPr>
                        <a:t>Sub-Saharan Africa, Central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12"/>
                        </a:rPr>
                        <a:t>Oceania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13"/>
                        </a:rPr>
                        <a:t>Latin America, Andean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+mn-lt"/>
                          <a:hlinkClick r:id="rId14"/>
                        </a:rPr>
                        <a:t>Asia, Central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 descr="model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5087" y="1096537"/>
            <a:ext cx="4113143" cy="5234909"/>
          </a:xfrm>
          <a:prstGeom prst="rect">
            <a:avLst/>
          </a:prstGeom>
        </p:spPr>
      </p:pic>
      <p:pic>
        <p:nvPicPr>
          <p:cNvPr id="5" name="Picture 4" descr="model1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9587" y="828457"/>
            <a:ext cx="5164826" cy="545498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-0.20642 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ile_701_chronic_dismoditis+prevalence+asia_southeast+2005+femal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2480"/>
          <a:stretch>
            <a:fillRect/>
          </a:stretch>
        </p:blipFill>
        <p:spPr>
          <a:xfrm>
            <a:off x="1870" y="457198"/>
            <a:ext cx="9142128" cy="59436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Empirical Priors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ile_701_chronic_dismoditis+prevalence+asia_southeast+2005+femal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2315"/>
          <a:stretch>
            <a:fillRect/>
          </a:stretch>
        </p:blipFill>
        <p:spPr>
          <a:xfrm>
            <a:off x="1870" y="457198"/>
            <a:ext cx="9142128" cy="59536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Empirical Priors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ile_701_chronic_dismoditis+prevalence+asia_southeast+2005+femal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1985"/>
          <a:stretch>
            <a:fillRect/>
          </a:stretch>
        </p:blipFill>
        <p:spPr>
          <a:xfrm>
            <a:off x="1870" y="457198"/>
            <a:ext cx="9142128" cy="597374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Empirical Priors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ile_701_chronic_dismoditis+prevalence+asia_southeast+2005+femal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1985"/>
          <a:stretch>
            <a:fillRect/>
          </a:stretch>
        </p:blipFill>
        <p:spPr>
          <a:xfrm>
            <a:off x="1870" y="457198"/>
            <a:ext cx="9142128" cy="597374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Empirical Priors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Burden of Disease Workflow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239739" y="1001491"/>
          <a:ext cx="4664522" cy="5268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135081" y="3439886"/>
            <a:ext cx="1480457" cy="381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U-Turn Arrow 10"/>
          <p:cNvSpPr/>
          <p:nvPr/>
        </p:nvSpPr>
        <p:spPr>
          <a:xfrm rot="16200000">
            <a:off x="1377386" y="2998706"/>
            <a:ext cx="892595" cy="577589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U-Turn Arrow 11"/>
          <p:cNvSpPr/>
          <p:nvPr/>
        </p:nvSpPr>
        <p:spPr>
          <a:xfrm rot="16200000">
            <a:off x="1377387" y="1725080"/>
            <a:ext cx="892595" cy="577589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U-Turn Arrow 12"/>
          <p:cNvSpPr/>
          <p:nvPr/>
        </p:nvSpPr>
        <p:spPr>
          <a:xfrm rot="16200000">
            <a:off x="1377386" y="4294106"/>
            <a:ext cx="892595" cy="577589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cwvDm9asA3Lw9atmAbl5etGTDg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9591" y="-1"/>
            <a:ext cx="3004457" cy="6879465"/>
          </a:xfrm>
          <a:prstGeom prst="rect">
            <a:avLst/>
          </a:prstGeom>
        </p:spPr>
      </p:pic>
      <p:cxnSp>
        <p:nvCxnSpPr>
          <p:cNvPr id="10" name="Shape 9"/>
          <p:cNvCxnSpPr>
            <a:stCxn id="7" idx="3"/>
          </p:cNvCxnSpPr>
          <p:nvPr/>
        </p:nvCxnSpPr>
        <p:spPr>
          <a:xfrm>
            <a:off x="4615538" y="3630386"/>
            <a:ext cx="1698176" cy="1006928"/>
          </a:xfrm>
          <a:prstGeom prst="bentConnector3">
            <a:avLst>
              <a:gd name="adj1" fmla="val 50000"/>
            </a:avLst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cwvDm9asA3Lw9atmAbl5etGTDg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5713" y="-21465"/>
            <a:ext cx="3004457" cy="6879465"/>
          </a:xfrm>
          <a:prstGeom prst="rect">
            <a:avLst/>
          </a:prstGeom>
        </p:spPr>
      </p:pic>
      <p:pic>
        <p:nvPicPr>
          <p:cNvPr id="28" name="Picture 27" descr="cwvDm9asA3Lw9atmAbl5etGTDg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97455" y="-21465"/>
            <a:ext cx="3004457" cy="6879465"/>
          </a:xfrm>
          <a:prstGeom prst="rect">
            <a:avLst/>
          </a:prstGeom>
        </p:spPr>
      </p:pic>
      <p:sp>
        <p:nvSpPr>
          <p:cNvPr id="1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Web-based User Interface</a:t>
            </a:r>
            <a:endParaRPr lang="en-US" dirty="0"/>
          </a:p>
        </p:txBody>
      </p:sp>
      <p:pic>
        <p:nvPicPr>
          <p:cNvPr id="4" name="Picture 3" descr="hom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8078" y="1928812"/>
            <a:ext cx="5607844" cy="4929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III</a:t>
            </a:r>
            <a:endParaRPr lang="en-US" dirty="0"/>
          </a:p>
        </p:txBody>
      </p:sp>
      <p:pic>
        <p:nvPicPr>
          <p:cNvPr id="6" name="Content Placeholder 5" descr="create_mode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80492" y="-200918"/>
            <a:ext cx="6983016" cy="7259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III</a:t>
            </a:r>
            <a:endParaRPr lang="en-US" dirty="0"/>
          </a:p>
        </p:txBody>
      </p:sp>
      <p:pic>
        <p:nvPicPr>
          <p:cNvPr id="6" name="Content Placeholder 5" descr="create_mode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8227" y="700981"/>
            <a:ext cx="8947547" cy="5456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III</a:t>
            </a:r>
            <a:endParaRPr lang="en-US" dirty="0"/>
          </a:p>
        </p:txBody>
      </p:sp>
      <p:pic>
        <p:nvPicPr>
          <p:cNvPr id="6" name="Content Placeholder 5" descr="create_mode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80492" y="-200918"/>
            <a:ext cx="6983016" cy="7259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Disease View</a:t>
            </a:r>
            <a:endParaRPr lang="en-US" dirty="0"/>
          </a:p>
        </p:txBody>
      </p:sp>
      <p:pic>
        <p:nvPicPr>
          <p:cNvPr id="4" name="Content Placeholder 3" descr="run_pane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621" y="788537"/>
            <a:ext cx="8920758" cy="6795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Expert Priors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481943" cy="4983163"/>
          </a:xfrm>
        </p:spPr>
        <p:txBody>
          <a:bodyPr/>
          <a:lstStyle/>
          <a:p>
            <a:r>
              <a:rPr lang="en-US" dirty="0" smtClean="0"/>
              <a:t>Smoothing</a:t>
            </a:r>
          </a:p>
          <a:p>
            <a:r>
              <a:rPr lang="en-US" dirty="0" smtClean="0"/>
              <a:t>Heterogeneity</a:t>
            </a:r>
          </a:p>
          <a:p>
            <a:r>
              <a:rPr lang="en-US" dirty="0" smtClean="0"/>
              <a:t>Level bounds / values</a:t>
            </a:r>
          </a:p>
          <a:p>
            <a:r>
              <a:rPr lang="en-US" dirty="0" smtClean="0"/>
              <a:t>Increasing, decreasing, </a:t>
            </a:r>
            <a:r>
              <a:rPr lang="en-US" dirty="0" err="1" smtClean="0"/>
              <a:t>unimodal</a:t>
            </a:r>
            <a:endParaRPr lang="en-US" dirty="0"/>
          </a:p>
        </p:txBody>
      </p:sp>
      <p:pic>
        <p:nvPicPr>
          <p:cNvPr id="4" name="Picture 3" descr="adjust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428" y="1031003"/>
            <a:ext cx="5840016" cy="40272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DisMod</a:t>
            </a:r>
            <a:r>
              <a:rPr lang="en-US" dirty="0" smtClean="0"/>
              <a:t> Covariates</a:t>
            </a:r>
            <a:endParaRPr lang="en-US" dirty="0"/>
          </a:p>
        </p:txBody>
      </p:sp>
      <p:pic>
        <p:nvPicPr>
          <p:cNvPr id="4" name="Content Placeholder 3" descr="covariate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8719" y="1620380"/>
            <a:ext cx="6786562" cy="32861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DisMod</a:t>
            </a:r>
            <a:r>
              <a:rPr lang="en-US" dirty="0" smtClean="0"/>
              <a:t> Status Panel</a:t>
            </a:r>
            <a:endParaRPr lang="en-US" dirty="0"/>
          </a:p>
        </p:txBody>
      </p:sp>
      <p:pic>
        <p:nvPicPr>
          <p:cNvPr id="4" name="Content Placeholder 3" descr="dm-statu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57312" y="889671"/>
            <a:ext cx="7786688" cy="5464969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629400" y="64738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63D2F3B2-6206-4DB8-B93A-33EB383A230E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by Simulation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Generate gold-standard data, 8400 rates with consistent incidence, prevalence, remission, excess-mortality</a:t>
            </a:r>
          </a:p>
          <a:p>
            <a:r>
              <a:rPr lang="en-US" dirty="0" smtClean="0"/>
              <a:t>Sample </a:t>
            </a:r>
            <a:r>
              <a:rPr lang="en-US" dirty="0" smtClean="0"/>
              <a:t>small portion of data</a:t>
            </a:r>
            <a:r>
              <a:rPr lang="en-US" dirty="0" smtClean="0"/>
              <a:t>, with noisy data generation model</a:t>
            </a:r>
          </a:p>
          <a:p>
            <a:r>
              <a:rPr lang="en-US" dirty="0" smtClean="0"/>
              <a:t>Run </a:t>
            </a:r>
            <a:r>
              <a:rPr lang="en-US" dirty="0" err="1" smtClean="0"/>
              <a:t>DisMod</a:t>
            </a:r>
            <a:r>
              <a:rPr lang="en-US" dirty="0" smtClean="0"/>
              <a:t> III on the sample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819106"/>
              </p:ext>
            </p:extLst>
          </p:nvPr>
        </p:nvGraphicFramePr>
        <p:xfrm>
          <a:off x="310242" y="3012441"/>
          <a:ext cx="8523516" cy="37068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82485"/>
                <a:gridCol w="1442359"/>
                <a:gridCol w="1355270"/>
                <a:gridCol w="1514302"/>
                <a:gridCol w="1370412"/>
                <a:gridCol w="1458688"/>
              </a:tblGrid>
              <a:tr h="4012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Gold Standard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Hold-out Cross-validation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1224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Median </a:t>
                      </a:r>
                      <a:r>
                        <a:rPr lang="en-US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Error</a:t>
                      </a:r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Median 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Error</a:t>
                      </a:r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Uncertainty Interval Coverage</a:t>
                      </a:r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01224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Absolute (per 10,000)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Relative</a:t>
                      </a:r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Absolute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(per 10,000)</a:t>
                      </a:r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Relative</a:t>
                      </a:r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1224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Incidence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3.2 %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94 %</a:t>
                      </a:r>
                      <a:endParaRPr lang="en-US" dirty="0"/>
                    </a:p>
                  </a:txBody>
                  <a:tcPr/>
                </a:tc>
              </a:tr>
              <a:tr h="401224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Prevalence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3.2 %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73 %</a:t>
                      </a:r>
                      <a:endParaRPr lang="en-US" dirty="0"/>
                    </a:p>
                  </a:txBody>
                  <a:tcPr/>
                </a:tc>
              </a:tr>
              <a:tr h="401224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Remission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694892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Excess Mortality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4.4 %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2.9 %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98 %</a:t>
                      </a:r>
                      <a:endParaRPr lang="en-US" dirty="0"/>
                    </a:p>
                  </a:txBody>
                  <a:tcPr/>
                </a:tc>
              </a:tr>
              <a:tr h="359229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Duration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2.5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DisMod</a:t>
            </a:r>
            <a:r>
              <a:rPr lang="en-US" dirty="0" smtClean="0"/>
              <a:t> Example: </a:t>
            </a:r>
            <a:br>
              <a:rPr lang="en-US" dirty="0" smtClean="0"/>
            </a:br>
            <a:r>
              <a:rPr lang="en-US" dirty="0" err="1" smtClean="0"/>
              <a:t>Guillain-Barré</a:t>
            </a:r>
            <a:r>
              <a:rPr lang="en-US" dirty="0" smtClean="0"/>
              <a:t> syndrome (GBS)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Autoimmune disorder affecting the peripheral nervous system following an infectious disease</a:t>
            </a:r>
          </a:p>
          <a:p>
            <a:r>
              <a:rPr lang="en-US" dirty="0" smtClean="0"/>
              <a:t>Characterised by an ascending paralysis, spreading from legs to upper limbs and 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GBS data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Incidence</a:t>
            </a:r>
          </a:p>
          <a:p>
            <a:r>
              <a:rPr lang="en-US" dirty="0" smtClean="0"/>
              <a:t>Remission</a:t>
            </a:r>
          </a:p>
          <a:p>
            <a:r>
              <a:rPr lang="en-US" dirty="0" smtClean="0"/>
              <a:t>Mortality set to 0 after adjusting incidence by pooled case-fatality assuming that disease specific mortality risk is early in disease with no further excess mortality thereafter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2005 GBS model posteriors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16743" y="1828800"/>
            <a:ext cx="10217943" cy="3405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GBS Incidence in females, 1990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GBS Incidence in females, 2005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Systematic literature review quality are crucial</a:t>
            </a:r>
          </a:p>
          <a:p>
            <a:pPr lvl="1"/>
            <a:r>
              <a:rPr lang="en-US" dirty="0" smtClean="0"/>
              <a:t>Precious raw material that </a:t>
            </a:r>
            <a:r>
              <a:rPr lang="en-US" dirty="0" err="1" smtClean="0"/>
              <a:t>DisMod</a:t>
            </a:r>
            <a:r>
              <a:rPr lang="en-US" dirty="0" smtClean="0"/>
              <a:t> runs on…</a:t>
            </a:r>
          </a:p>
          <a:p>
            <a:pPr lvl="1"/>
            <a:r>
              <a:rPr lang="en-US" dirty="0" smtClean="0"/>
              <a:t>…or GIGO?</a:t>
            </a:r>
          </a:p>
          <a:p>
            <a:r>
              <a:rPr lang="en-US" dirty="0" smtClean="0"/>
              <a:t>Expert knowledge from Doctors and </a:t>
            </a:r>
            <a:r>
              <a:rPr lang="en-US" dirty="0" smtClean="0"/>
              <a:t>Epidemiologists </a:t>
            </a:r>
            <a:r>
              <a:rPr lang="en-US" dirty="0" smtClean="0"/>
              <a:t>is crucial</a:t>
            </a:r>
          </a:p>
          <a:p>
            <a:pPr lvl="1"/>
            <a:r>
              <a:rPr lang="en-US" dirty="0" smtClean="0"/>
              <a:t>Bayesian Priors will affect output, especially for parameters without much data</a:t>
            </a:r>
          </a:p>
          <a:p>
            <a:pPr lvl="1"/>
            <a:r>
              <a:rPr lang="en-US" dirty="0" smtClean="0"/>
              <a:t>Covariate selection will affect output, especially in regions without much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1F2E6-A7BC-496D-9D39-6D142B5688F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err="1" smtClean="0"/>
              <a:t>DisMod</a:t>
            </a:r>
            <a:r>
              <a:rPr lang="en-US" sz="2000" dirty="0" smtClean="0"/>
              <a:t> Visionaries</a:t>
            </a:r>
          </a:p>
          <a:p>
            <a:pPr lvl="1"/>
            <a:r>
              <a:rPr lang="en-US" sz="1800" dirty="0" smtClean="0"/>
              <a:t>Chris Murray</a:t>
            </a:r>
          </a:p>
          <a:p>
            <a:pPr lvl="1"/>
            <a:r>
              <a:rPr lang="en-US" sz="1800" dirty="0" err="1" smtClean="0"/>
              <a:t>Moshen</a:t>
            </a:r>
            <a:r>
              <a:rPr lang="en-US" sz="1800" dirty="0" smtClean="0"/>
              <a:t> Naghavi</a:t>
            </a:r>
          </a:p>
          <a:p>
            <a:pPr lvl="1"/>
            <a:r>
              <a:rPr lang="en-US" sz="1800" dirty="0" smtClean="0"/>
              <a:t>Theo Vos</a:t>
            </a:r>
          </a:p>
          <a:p>
            <a:pPr lvl="1"/>
            <a:r>
              <a:rPr lang="en-US" sz="1800" dirty="0" smtClean="0"/>
              <a:t>Rafael Lozano</a:t>
            </a:r>
          </a:p>
          <a:p>
            <a:pPr lvl="1"/>
            <a:r>
              <a:rPr lang="en-US" sz="1800" dirty="0" smtClean="0"/>
              <a:t>Steve Lim</a:t>
            </a:r>
          </a:p>
          <a:p>
            <a:pPr lvl="1"/>
            <a:r>
              <a:rPr lang="en-US" sz="1800" dirty="0" smtClean="0"/>
              <a:t>Colin Mathers</a:t>
            </a:r>
          </a:p>
          <a:p>
            <a:pPr lvl="1"/>
            <a:r>
              <a:rPr lang="en-US" sz="1800" dirty="0" smtClean="0"/>
              <a:t>Majid Ezzati</a:t>
            </a:r>
          </a:p>
          <a:p>
            <a:pPr lvl="1"/>
            <a:r>
              <a:rPr lang="en-US" sz="1800" dirty="0" smtClean="0"/>
              <a:t>Jan Barendregt</a:t>
            </a:r>
          </a:p>
          <a:p>
            <a:pPr lvl="1"/>
            <a:r>
              <a:rPr lang="en-US" sz="1800" dirty="0" smtClean="0"/>
              <a:t>Rebecca Cooley</a:t>
            </a:r>
          </a:p>
          <a:p>
            <a:pPr lvl="1"/>
            <a:endParaRPr lang="en-US" sz="1800" dirty="0" smtClean="0"/>
          </a:p>
          <a:p>
            <a:r>
              <a:rPr lang="en-US" sz="2000" dirty="0" err="1" smtClean="0"/>
              <a:t>DisMod</a:t>
            </a:r>
            <a:r>
              <a:rPr lang="en-US" sz="2000" dirty="0" smtClean="0"/>
              <a:t> Software Engineer</a:t>
            </a:r>
          </a:p>
          <a:p>
            <a:pPr lvl="1"/>
            <a:r>
              <a:rPr lang="en-US" sz="1800" dirty="0" smtClean="0"/>
              <a:t>Jiaji Du</a:t>
            </a:r>
            <a:endParaRPr lang="en-US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 err="1" smtClean="0"/>
              <a:t>DisMod</a:t>
            </a:r>
            <a:r>
              <a:rPr lang="en-US" sz="2000" dirty="0" smtClean="0"/>
              <a:t> Early Adopters</a:t>
            </a:r>
          </a:p>
          <a:p>
            <a:pPr lvl="1"/>
            <a:r>
              <a:rPr lang="en-US" sz="1800" dirty="0" smtClean="0"/>
              <a:t>Jed </a:t>
            </a:r>
            <a:r>
              <a:rPr lang="en-US" sz="1800" dirty="0" err="1" smtClean="0"/>
              <a:t>Balore</a:t>
            </a:r>
            <a:endParaRPr lang="en-US" sz="1800" dirty="0" smtClean="0"/>
          </a:p>
          <a:p>
            <a:pPr lvl="1"/>
            <a:r>
              <a:rPr lang="en-US" sz="1800" dirty="0" err="1" smtClean="0"/>
              <a:t>Allyne</a:t>
            </a:r>
            <a:r>
              <a:rPr lang="en-US" sz="1800" dirty="0" smtClean="0"/>
              <a:t> </a:t>
            </a:r>
            <a:r>
              <a:rPr lang="en-US" sz="1800" dirty="0" err="1" smtClean="0"/>
              <a:t>Dellosantos</a:t>
            </a:r>
            <a:endParaRPr lang="en-US" sz="1800" dirty="0" smtClean="0"/>
          </a:p>
          <a:p>
            <a:pPr lvl="1"/>
            <a:r>
              <a:rPr lang="en-US" sz="1800" dirty="0" smtClean="0"/>
              <a:t>Samath Dharmaratne</a:t>
            </a:r>
          </a:p>
          <a:p>
            <a:pPr lvl="1"/>
            <a:r>
              <a:rPr lang="en-US" sz="1800" dirty="0" err="1" smtClean="0"/>
              <a:t>Merhdad</a:t>
            </a:r>
            <a:r>
              <a:rPr lang="en-US" sz="1800" dirty="0" smtClean="0"/>
              <a:t> </a:t>
            </a:r>
            <a:r>
              <a:rPr lang="en-US" sz="1800" dirty="0" err="1" smtClean="0"/>
              <a:t>Forouzan</a:t>
            </a:r>
            <a:endParaRPr lang="en-US" sz="1800" dirty="0" smtClean="0"/>
          </a:p>
          <a:p>
            <a:pPr lvl="1"/>
            <a:r>
              <a:rPr lang="en-US" sz="1800" dirty="0" smtClean="0"/>
              <a:t>Maya Mascarenhas</a:t>
            </a:r>
          </a:p>
          <a:p>
            <a:pPr lvl="1"/>
            <a:r>
              <a:rPr lang="en-US" sz="1800" dirty="0" smtClean="0"/>
              <a:t>Nate Nair</a:t>
            </a:r>
          </a:p>
          <a:p>
            <a:pPr lvl="1"/>
            <a:r>
              <a:rPr lang="en-US" sz="1800" dirty="0" smtClean="0"/>
              <a:t>Rosanna Norman</a:t>
            </a:r>
          </a:p>
          <a:p>
            <a:pPr lvl="1"/>
            <a:r>
              <a:rPr lang="en-US" sz="1800" dirty="0" smtClean="0"/>
              <a:t>Farshad </a:t>
            </a:r>
            <a:r>
              <a:rPr lang="en-US" sz="1800" dirty="0" err="1" smtClean="0"/>
              <a:t>Purmalek</a:t>
            </a:r>
            <a:endParaRPr lang="en-US" sz="1800" dirty="0" smtClean="0"/>
          </a:p>
          <a:p>
            <a:pPr lvl="1"/>
            <a:r>
              <a:rPr lang="en-US" sz="1800" dirty="0" smtClean="0"/>
              <a:t>Saied Shahraz</a:t>
            </a:r>
          </a:p>
          <a:p>
            <a:pPr lvl="1"/>
            <a:r>
              <a:rPr lang="en-US" sz="1800" dirty="0" smtClean="0"/>
              <a:t>Gretchen Stevens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D2F3B2-6206-4DB8-B93A-33EB383A230E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HME ppt template_1109">
  <a:themeElements>
    <a:clrScheme name="Default Design 14">
      <a:dk1>
        <a:srgbClr val="4C5B52"/>
      </a:dk1>
      <a:lt1>
        <a:srgbClr val="FFFFFF"/>
      </a:lt1>
      <a:dk2>
        <a:srgbClr val="000000"/>
      </a:dk2>
      <a:lt2>
        <a:srgbClr val="808080"/>
      </a:lt2>
      <a:accent1>
        <a:srgbClr val="48AA43"/>
      </a:accent1>
      <a:accent2>
        <a:srgbClr val="333399"/>
      </a:accent2>
      <a:accent3>
        <a:srgbClr val="FFFFFF"/>
      </a:accent3>
      <a:accent4>
        <a:srgbClr val="404C45"/>
      </a:accent4>
      <a:accent5>
        <a:srgbClr val="B1D2B0"/>
      </a:accent5>
      <a:accent6>
        <a:srgbClr val="2D2D8A"/>
      </a:accent6>
      <a:hlink>
        <a:srgbClr val="009999"/>
      </a:hlink>
      <a:folHlink>
        <a:srgbClr val="92C67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28600" indent="-228600">
          <a:spcBef>
            <a:spcPts val="54"/>
          </a:spcBef>
          <a:buClr>
            <a:schemeClr val="accent1"/>
          </a:buClr>
          <a:buSzPct val="110000"/>
          <a:buFont typeface="Arial" pitchFamily="34" charset="0"/>
          <a:buChar char="•"/>
          <a:defRPr sz="2200" dirty="0" smtClean="0">
            <a:solidFill>
              <a:schemeClr val="bg2">
                <a:lumMod val="50000"/>
              </a:schemeClr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48AA4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1D2B0"/>
        </a:accent5>
        <a:accent6>
          <a:srgbClr val="2D2D8A"/>
        </a:accent6>
        <a:hlink>
          <a:srgbClr val="009999"/>
        </a:hlink>
        <a:folHlink>
          <a:srgbClr val="92C6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4C5B52"/>
        </a:dk1>
        <a:lt1>
          <a:srgbClr val="FFFFFF"/>
        </a:lt1>
        <a:dk2>
          <a:srgbClr val="000000"/>
        </a:dk2>
        <a:lt2>
          <a:srgbClr val="808080"/>
        </a:lt2>
        <a:accent1>
          <a:srgbClr val="48AA43"/>
        </a:accent1>
        <a:accent2>
          <a:srgbClr val="333399"/>
        </a:accent2>
        <a:accent3>
          <a:srgbClr val="FFFFFF"/>
        </a:accent3>
        <a:accent4>
          <a:srgbClr val="404C45"/>
        </a:accent4>
        <a:accent5>
          <a:srgbClr val="B1D2B0"/>
        </a:accent5>
        <a:accent6>
          <a:srgbClr val="2D2D8A"/>
        </a:accent6>
        <a:hlink>
          <a:srgbClr val="009999"/>
        </a:hlink>
        <a:folHlink>
          <a:srgbClr val="92C67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IHME ppt template_1109</Template>
  <TotalTime>23737</TotalTime>
  <Words>824</Words>
  <Application>Microsoft Office PowerPoint</Application>
  <PresentationFormat>On-screen Show (4:3)</PresentationFormat>
  <Paragraphs>314</Paragraphs>
  <Slides>41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IHME ppt template_1109</vt:lpstr>
      <vt:lpstr>DisMod III</vt:lpstr>
      <vt:lpstr>Introduction</vt:lpstr>
      <vt:lpstr>Introduction</vt:lpstr>
      <vt:lpstr>DisMod III Methods Outline</vt:lpstr>
      <vt:lpstr>Some Example Data - Dementia</vt:lpstr>
      <vt:lpstr>Some Example Data - Anxiety</vt:lpstr>
      <vt:lpstr>Compartmental Model for Consistency</vt:lpstr>
      <vt:lpstr>Bayesian Statistical Model</vt:lpstr>
      <vt:lpstr>Bayesian Statistical Model</vt:lpstr>
      <vt:lpstr>Bayesian Inference via MCMC</vt:lpstr>
      <vt:lpstr>DisMod Expert Priors</vt:lpstr>
      <vt:lpstr>Expert Priors: Smoothing</vt:lpstr>
      <vt:lpstr>Expert Priors: Smoothing</vt:lpstr>
      <vt:lpstr>Expert Priors: Smoothing</vt:lpstr>
      <vt:lpstr>Expert Priors: Smoothing</vt:lpstr>
      <vt:lpstr>Expert Priors: Monotonicity</vt:lpstr>
      <vt:lpstr>DisMod generates consistent estimates</vt:lpstr>
      <vt:lpstr>DisMod generates consistent estimates</vt:lpstr>
      <vt:lpstr>Sparsity – Regions with little anxiety data</vt:lpstr>
      <vt:lpstr>Statistical Model</vt:lpstr>
      <vt:lpstr>DisMod Empirical Priors</vt:lpstr>
      <vt:lpstr>DisMod Empirical Priors</vt:lpstr>
      <vt:lpstr>DisMod Empirical Priors</vt:lpstr>
      <vt:lpstr>DisMod Empirical Priors</vt:lpstr>
      <vt:lpstr>Burden of Disease Workflow</vt:lpstr>
      <vt:lpstr>DisMod III</vt:lpstr>
      <vt:lpstr>DisMod III</vt:lpstr>
      <vt:lpstr>DisMod III</vt:lpstr>
      <vt:lpstr>DisMod III</vt:lpstr>
      <vt:lpstr>DisMod Disease View</vt:lpstr>
      <vt:lpstr>DisMod Expert Priors</vt:lpstr>
      <vt:lpstr>DisMod Covariates</vt:lpstr>
      <vt:lpstr>DisMod Status Panel</vt:lpstr>
      <vt:lpstr>Validation by Simulation Study</vt:lpstr>
      <vt:lpstr>DisMod Example:  Guillain-Barré syndrome (GBS)</vt:lpstr>
      <vt:lpstr>GBS data inputs</vt:lpstr>
      <vt:lpstr>2005 GBS model posteriors</vt:lpstr>
      <vt:lpstr>GBS Incidence in females, 1990</vt:lpstr>
      <vt:lpstr>GBS Incidence in females, 2005</vt:lpstr>
      <vt:lpstr>Conclusion and Lessons Learned</vt:lpstr>
      <vt:lpstr>Acknowledgements</vt:lpstr>
    </vt:vector>
  </TitlesOfParts>
  <Company>UW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Information</dc:title>
  <dc:creator>Nebula</dc:creator>
  <cp:lastModifiedBy>Abraham D. Flaxman</cp:lastModifiedBy>
  <cp:revision>144</cp:revision>
  <dcterms:created xsi:type="dcterms:W3CDTF">2009-11-17T17:26:05Z</dcterms:created>
  <dcterms:modified xsi:type="dcterms:W3CDTF">2010-08-04T15:13:10Z</dcterms:modified>
</cp:coreProperties>
</file>